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Impact" charset="1" panose="020B0806030902050204"/>
      <p:regular r:id="rId35"/>
    </p:embeddedFont>
    <p:embeddedFont>
      <p:font typeface="Poppins Bold" charset="1" panose="00000800000000000000"/>
      <p:regular r:id="rId36"/>
    </p:embeddedFont>
    <p:embeddedFont>
      <p:font typeface="Kingred Modern" charset="1" panose="00000000000000000000"/>
      <p:regular r:id="rId37"/>
    </p:embeddedFont>
    <p:embeddedFont>
      <p:font typeface="Helvetica World" charset="1" panose="020B0500040000020004"/>
      <p:regular r:id="rId38"/>
    </p:embeddedFont>
    <p:embeddedFont>
      <p:font typeface="TT Ramillas Italics" charset="1" panose="020E0000080000090004"/>
      <p:regular r:id="rId39"/>
    </p:embeddedFont>
    <p:embeddedFont>
      <p:font typeface="Glacial Indifference Bold" charset="1" panose="00000800000000000000"/>
      <p:regular r:id="rId40"/>
    </p:embeddedFont>
    <p:embeddedFont>
      <p:font typeface="Agrandir" charset="1" panose="00000500000000000000"/>
      <p:regular r:id="rId41"/>
    </p:embeddedFont>
    <p:embeddedFont>
      <p:font typeface="TAN Nimbus" charset="1" panose="00000000000000000000"/>
      <p:regular r:id="rId42"/>
    </p:embeddedFont>
    <p:embeddedFont>
      <p:font typeface="Poppins" charset="1" panose="00000500000000000000"/>
      <p:regular r:id="rId43"/>
    </p:embeddedFont>
    <p:embeddedFont>
      <p:font typeface="DM Sans" charset="1" panose="00000000000000000000"/>
      <p:regular r:id="rId44"/>
    </p:embeddedFont>
    <p:embeddedFont>
      <p:font typeface="Genty Sans" charset="1" panose="00000600000000000000"/>
      <p:regular r:id="rId45"/>
    </p:embeddedFont>
    <p:embeddedFont>
      <p:font typeface="Glacial Indifference" charset="1" panose="00000000000000000000"/>
      <p:regular r:id="rId46"/>
    </p:embeddedFont>
    <p:embeddedFont>
      <p:font typeface="Crimson Roman Bold" charset="1" panose="02000703000000000000"/>
      <p:regular r:id="rId47"/>
    </p:embeddedFont>
    <p:embeddedFont>
      <p:font typeface="Retropix" charset="1" panose="00000000000000000000"/>
      <p:regular r:id="rId48"/>
    </p:embeddedFont>
    <p:embeddedFont>
      <p:font typeface="Disket Mono Bold" charset="1" panose="020B0509050000020004"/>
      <p:regular r:id="rId49"/>
    </p:embeddedFont>
    <p:embeddedFont>
      <p:font typeface="Higuen Elegant Serif" charset="1" panose="00000000000000000000"/>
      <p:regular r:id="rId50"/>
    </p:embeddedFont>
    <p:embeddedFont>
      <p:font typeface="Agrandir Bold" charset="1" panose="00000800000000000000"/>
      <p:regular r:id="rId51"/>
    </p:embeddedFont>
    <p:embeddedFont>
      <p:font typeface="Canva Sans Bold" charset="1" panose="020B0803030501040103"/>
      <p:regular r:id="rId52"/>
    </p:embeddedFont>
    <p:embeddedFont>
      <p:font typeface="Canva Sans" charset="1" panose="020B0503030501040103"/>
      <p:regular r:id="rId53"/>
    </p:embeddedFont>
    <p:embeddedFont>
      <p:font typeface="Space Mono Bold" charset="1" panose="02000809030000020004"/>
      <p:regular r:id="rId54"/>
    </p:embeddedFont>
    <p:embeddedFont>
      <p:font typeface="Montserrat Bold" charset="1" panose="00000800000000000000"/>
      <p:regular r:id="rId55"/>
    </p:embeddedFont>
    <p:embeddedFont>
      <p:font typeface="Baloo" charset="1" panose="03080902040302020200"/>
      <p:regular r:id="rId56"/>
    </p:embeddedFont>
    <p:embeddedFont>
      <p:font typeface="Disket Mono" charset="1" panose="020B0509050000020004"/>
      <p:regular r:id="rId57"/>
    </p:embeddedFont>
    <p:embeddedFont>
      <p:font typeface="Fredoka" charset="1" panose="02000000000000000000"/>
      <p:regular r:id="rId58"/>
    </p:embeddedFont>
    <p:embeddedFont>
      <p:font typeface="KG Primary Penmanship" charset="1" panose="02000506000000020003"/>
      <p:regular r:id="rId59"/>
    </p:embeddedFont>
    <p:embeddedFont>
      <p:font typeface="Barlow Condensed Semi-Bold" charset="1" panose="0000070600000000000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gif"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204515" y="3886416"/>
            <a:ext cx="11327233" cy="3190239"/>
          </a:xfrm>
          <a:prstGeom prst="rect">
            <a:avLst/>
          </a:prstGeom>
        </p:spPr>
        <p:txBody>
          <a:bodyPr anchor="t" rtlCol="false" tIns="0" lIns="0" bIns="0" rIns="0">
            <a:spAutoFit/>
          </a:bodyPr>
          <a:lstStyle/>
          <a:p>
            <a:pPr algn="l">
              <a:lnSpc>
                <a:spcPts val="10334"/>
              </a:lnSpc>
            </a:pPr>
            <a:r>
              <a:rPr lang="en-US" sz="9749">
                <a:solidFill>
                  <a:srgbClr val="F097FF"/>
                </a:solidFill>
                <a:latin typeface="Impact"/>
                <a:ea typeface="Impact"/>
                <a:cs typeface="Impact"/>
                <a:sym typeface="Impact"/>
              </a:rPr>
              <a:t>AI AND EDGE COMPUTING</a:t>
            </a:r>
          </a:p>
          <a:p>
            <a:pPr algn="l">
              <a:lnSpc>
                <a:spcPts val="6625"/>
              </a:lnSpc>
            </a:pPr>
            <a:r>
              <a:rPr lang="en-US" sz="6250">
                <a:solidFill>
                  <a:srgbClr val="F097FF"/>
                </a:solidFill>
                <a:latin typeface="Impact"/>
                <a:ea typeface="Impact"/>
                <a:cs typeface="Impact"/>
                <a:sym typeface="Impact"/>
              </a:rPr>
              <a:t>END SEM PROJECT </a:t>
            </a:r>
          </a:p>
          <a:p>
            <a:pPr algn="l">
              <a:lnSpc>
                <a:spcPts val="6625"/>
              </a:lnSpc>
            </a:pPr>
            <a:r>
              <a:rPr lang="en-US" sz="6250">
                <a:solidFill>
                  <a:srgbClr val="F097FF"/>
                </a:solidFill>
                <a:latin typeface="Impact"/>
                <a:ea typeface="Impact"/>
                <a:cs typeface="Impact"/>
                <a:sym typeface="Impact"/>
              </a:rPr>
              <a:t>PRESENTATION</a:t>
            </a:r>
          </a:p>
        </p:txBody>
      </p:sp>
      <p:sp>
        <p:nvSpPr>
          <p:cNvPr name="TextBox 4" id="4"/>
          <p:cNvSpPr txBox="true"/>
          <p:nvPr/>
        </p:nvSpPr>
        <p:spPr>
          <a:xfrm rot="0">
            <a:off x="1921917" y="952500"/>
            <a:ext cx="6159324" cy="483870"/>
          </a:xfrm>
          <a:prstGeom prst="rect">
            <a:avLst/>
          </a:prstGeom>
        </p:spPr>
        <p:txBody>
          <a:bodyPr anchor="t" rtlCol="false" tIns="0" lIns="0" bIns="0" rIns="0">
            <a:spAutoFit/>
          </a:bodyPr>
          <a:lstStyle/>
          <a:p>
            <a:pPr algn="l">
              <a:lnSpc>
                <a:spcPts val="3779"/>
              </a:lnSpc>
            </a:pPr>
            <a:r>
              <a:rPr lang="en-US" sz="2699" b="true">
                <a:solidFill>
                  <a:srgbClr val="FFFFFF"/>
                </a:solidFill>
                <a:latin typeface="Poppins Bold"/>
                <a:ea typeface="Poppins Bold"/>
                <a:cs typeface="Poppins Bold"/>
                <a:sym typeface="Poppins Bold"/>
              </a:rPr>
              <a:t>AMRITA VISWA VIDYAPEETHAM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3A5FF"/>
        </a:solidFill>
      </p:bgPr>
    </p:bg>
    <p:spTree>
      <p:nvGrpSpPr>
        <p:cNvPr id="1" name=""/>
        <p:cNvGrpSpPr/>
        <p:nvPr/>
      </p:nvGrpSpPr>
      <p:grpSpPr>
        <a:xfrm>
          <a:off x="0" y="0"/>
          <a:ext cx="0" cy="0"/>
          <a:chOff x="0" y="0"/>
          <a:chExt cx="0" cy="0"/>
        </a:xfrm>
      </p:grpSpPr>
      <p:sp>
        <p:nvSpPr>
          <p:cNvPr name="Freeform 2" id="2"/>
          <p:cNvSpPr/>
          <p:nvPr/>
        </p:nvSpPr>
        <p:spPr>
          <a:xfrm flipH="false" flipV="false" rot="0">
            <a:off x="1214474" y="199930"/>
            <a:ext cx="15191727" cy="9798664"/>
          </a:xfrm>
          <a:custGeom>
            <a:avLst/>
            <a:gdLst/>
            <a:ahLst/>
            <a:cxnLst/>
            <a:rect r="r" b="b" t="t" l="l"/>
            <a:pathLst>
              <a:path h="9798664" w="15191727">
                <a:moveTo>
                  <a:pt x="0" y="0"/>
                </a:moveTo>
                <a:lnTo>
                  <a:pt x="15191726" y="0"/>
                </a:lnTo>
                <a:lnTo>
                  <a:pt x="15191726" y="9798664"/>
                </a:lnTo>
                <a:lnTo>
                  <a:pt x="0" y="9798664"/>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43A5FF"/>
        </a:solidFill>
      </p:bgPr>
    </p:bg>
    <p:spTree>
      <p:nvGrpSpPr>
        <p:cNvPr id="1" name=""/>
        <p:cNvGrpSpPr/>
        <p:nvPr/>
      </p:nvGrpSpPr>
      <p:grpSpPr>
        <a:xfrm>
          <a:off x="0" y="0"/>
          <a:ext cx="0" cy="0"/>
          <a:chOff x="0" y="0"/>
          <a:chExt cx="0" cy="0"/>
        </a:xfrm>
      </p:grpSpPr>
      <p:sp>
        <p:nvSpPr>
          <p:cNvPr name="TextBox 2" id="2"/>
          <p:cNvSpPr txBox="true"/>
          <p:nvPr/>
        </p:nvSpPr>
        <p:spPr>
          <a:xfrm rot="0">
            <a:off x="0" y="466699"/>
            <a:ext cx="17744012" cy="7548911"/>
          </a:xfrm>
          <a:prstGeom prst="rect">
            <a:avLst/>
          </a:prstGeom>
        </p:spPr>
        <p:txBody>
          <a:bodyPr anchor="t" rtlCol="false" tIns="0" lIns="0" bIns="0" rIns="0">
            <a:spAutoFit/>
          </a:bodyPr>
          <a:lstStyle/>
          <a:p>
            <a:pPr algn="ctr">
              <a:lnSpc>
                <a:spcPts val="7951"/>
              </a:lnSpc>
              <a:spcBef>
                <a:spcPct val="0"/>
              </a:spcBef>
            </a:pPr>
            <a:r>
              <a:rPr lang="en-US" sz="7951">
                <a:solidFill>
                  <a:srgbClr val="000000"/>
                </a:solidFill>
                <a:latin typeface="Higuen Elegant Serif"/>
                <a:ea typeface="Higuen Elegant Serif"/>
                <a:cs typeface="Higuen Elegant Serif"/>
                <a:sym typeface="Higuen Elegant Serif"/>
              </a:rPr>
              <a:t>Correlation Analysis</a:t>
            </a:r>
          </a:p>
          <a:p>
            <a:pPr algn="ctr">
              <a:lnSpc>
                <a:spcPts val="7951"/>
              </a:lnSpc>
              <a:spcBef>
                <a:spcPct val="0"/>
              </a:spcBef>
            </a:pPr>
            <a:r>
              <a:rPr lang="en-US" sz="7951">
                <a:solidFill>
                  <a:srgbClr val="000000"/>
                </a:solidFill>
                <a:latin typeface="Higuen Elegant Serif"/>
                <a:ea typeface="Higuen Elegant Serif"/>
                <a:cs typeface="Higuen Elegant Serif"/>
                <a:sym typeface="Higuen Elegant Serif"/>
              </a:rPr>
              <a:t>How it Works?</a:t>
            </a:r>
          </a:p>
          <a:p>
            <a:pPr algn="ctr">
              <a:lnSpc>
                <a:spcPts val="7951"/>
              </a:lnSpc>
              <a:spcBef>
                <a:spcPct val="0"/>
              </a:spcBef>
            </a:pPr>
          </a:p>
          <a:p>
            <a:pPr algn="l" marL="961039" indent="-480520" lvl="1">
              <a:lnSpc>
                <a:spcPts val="4451"/>
              </a:lnSpc>
              <a:buFont typeface="Arial"/>
              <a:buChar char="•"/>
            </a:pPr>
            <a:r>
              <a:rPr lang="en-US" b="true" sz="4451">
                <a:solidFill>
                  <a:srgbClr val="000000"/>
                </a:solidFill>
                <a:latin typeface="Agrandir Bold"/>
                <a:ea typeface="Agrandir Bold"/>
                <a:cs typeface="Agrandir Bold"/>
                <a:sym typeface="Agrandir Bold"/>
              </a:rPr>
              <a:t>The Pearson correlation coefficient is calculated between numerical features.</a:t>
            </a:r>
          </a:p>
          <a:p>
            <a:pPr algn="l">
              <a:lnSpc>
                <a:spcPts val="4451"/>
              </a:lnSpc>
              <a:spcBef>
                <a:spcPct val="0"/>
              </a:spcBef>
            </a:pPr>
          </a:p>
          <a:p>
            <a:pPr algn="l" marL="961039" indent="-480520" lvl="1">
              <a:lnSpc>
                <a:spcPts val="4451"/>
              </a:lnSpc>
              <a:buFont typeface="Arial"/>
              <a:buChar char="•"/>
            </a:pPr>
            <a:r>
              <a:rPr lang="en-US" b="true" sz="4451">
                <a:solidFill>
                  <a:srgbClr val="000000"/>
                </a:solidFill>
                <a:latin typeface="Agrandir Bold"/>
                <a:ea typeface="Agrandir Bold"/>
                <a:cs typeface="Agrandir Bold"/>
                <a:sym typeface="Agrandir Bold"/>
              </a:rPr>
              <a:t>The correlation matrix shows how strongly features are related (1 = perfect positive correlation, -1 = perfect negative correlation, 0 = no correlation).</a:t>
            </a:r>
          </a:p>
          <a:p>
            <a:pPr algn="ctr">
              <a:lnSpc>
                <a:spcPts val="4451"/>
              </a:lnSpc>
              <a:spcBef>
                <a:spcPct val="0"/>
              </a:spcBef>
            </a:pPr>
          </a:p>
          <a:p>
            <a:pPr algn="l" marL="961039" indent="-480520" lvl="1">
              <a:lnSpc>
                <a:spcPts val="4451"/>
              </a:lnSpc>
              <a:buFont typeface="Arial"/>
              <a:buChar char="•"/>
            </a:pPr>
            <a:r>
              <a:rPr lang="en-US" b="true" sz="4451">
                <a:solidFill>
                  <a:srgbClr val="000000"/>
                </a:solidFill>
                <a:latin typeface="Agrandir Bold"/>
                <a:ea typeface="Agrandir Bold"/>
                <a:cs typeface="Agrandir Bold"/>
                <a:sym typeface="Agrandir Bold"/>
              </a:rPr>
              <a:t>A heatmap is used for easy visualization.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43A5FF"/>
        </a:solidFill>
      </p:bgPr>
    </p:bg>
    <p:spTree>
      <p:nvGrpSpPr>
        <p:cNvPr id="1" name=""/>
        <p:cNvGrpSpPr/>
        <p:nvPr/>
      </p:nvGrpSpPr>
      <p:grpSpPr>
        <a:xfrm>
          <a:off x="0" y="0"/>
          <a:ext cx="0" cy="0"/>
          <a:chOff x="0" y="0"/>
          <a:chExt cx="0" cy="0"/>
        </a:xfrm>
      </p:grpSpPr>
      <p:sp>
        <p:nvSpPr>
          <p:cNvPr name="Freeform 2" id="2"/>
          <p:cNvSpPr/>
          <p:nvPr/>
        </p:nvSpPr>
        <p:spPr>
          <a:xfrm flipH="false" flipV="false" rot="0">
            <a:off x="6061202" y="3664801"/>
            <a:ext cx="7478004" cy="5593499"/>
          </a:xfrm>
          <a:custGeom>
            <a:avLst/>
            <a:gdLst/>
            <a:ahLst/>
            <a:cxnLst/>
            <a:rect r="r" b="b" t="t" l="l"/>
            <a:pathLst>
              <a:path h="5593499" w="7478004">
                <a:moveTo>
                  <a:pt x="0" y="0"/>
                </a:moveTo>
                <a:lnTo>
                  <a:pt x="7478004" y="0"/>
                </a:lnTo>
                <a:lnTo>
                  <a:pt x="7478004" y="5593499"/>
                </a:lnTo>
                <a:lnTo>
                  <a:pt x="0" y="5593499"/>
                </a:lnTo>
                <a:lnTo>
                  <a:pt x="0" y="0"/>
                </a:lnTo>
                <a:close/>
              </a:path>
            </a:pathLst>
          </a:custGeom>
          <a:blipFill>
            <a:blip r:embed="rId2"/>
            <a:stretch>
              <a:fillRect l="0" t="0" r="0" b="0"/>
            </a:stretch>
          </a:blipFill>
        </p:spPr>
      </p:sp>
      <p:sp>
        <p:nvSpPr>
          <p:cNvPr name="TextBox 3" id="3"/>
          <p:cNvSpPr txBox="true"/>
          <p:nvPr/>
        </p:nvSpPr>
        <p:spPr>
          <a:xfrm rot="0">
            <a:off x="226516" y="286458"/>
            <a:ext cx="15421690"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Corelation Analysis Output</a:t>
            </a:r>
          </a:p>
        </p:txBody>
      </p:sp>
      <p:sp>
        <p:nvSpPr>
          <p:cNvPr name="TextBox 4" id="4"/>
          <p:cNvSpPr txBox="true"/>
          <p:nvPr/>
        </p:nvSpPr>
        <p:spPr>
          <a:xfrm rot="0">
            <a:off x="0" y="2263528"/>
            <a:ext cx="1828800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Correlation</a:t>
            </a:r>
            <a:r>
              <a:rPr lang="en-US" sz="3399">
                <a:solidFill>
                  <a:srgbClr val="000000"/>
                </a:solidFill>
                <a:latin typeface="Canva Sans"/>
                <a:ea typeface="Canva Sans"/>
                <a:cs typeface="Canva Sans"/>
                <a:sym typeface="Canva Sans"/>
              </a:rPr>
              <a:t> analysis helps identify dependencies between features, which can improve feature selection.</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43A5FF"/>
        </a:solidFill>
      </p:bgPr>
    </p:bg>
    <p:spTree>
      <p:nvGrpSpPr>
        <p:cNvPr id="1" name=""/>
        <p:cNvGrpSpPr/>
        <p:nvPr/>
      </p:nvGrpSpPr>
      <p:grpSpPr>
        <a:xfrm>
          <a:off x="0" y="0"/>
          <a:ext cx="0" cy="0"/>
          <a:chOff x="0" y="0"/>
          <a:chExt cx="0" cy="0"/>
        </a:xfrm>
      </p:grpSpPr>
      <p:sp>
        <p:nvSpPr>
          <p:cNvPr name="TextBox 2" id="2"/>
          <p:cNvSpPr txBox="true"/>
          <p:nvPr/>
        </p:nvSpPr>
        <p:spPr>
          <a:xfrm rot="0">
            <a:off x="-442786" y="1533878"/>
            <a:ext cx="15615010" cy="1340535"/>
          </a:xfrm>
          <a:prstGeom prst="rect">
            <a:avLst/>
          </a:prstGeom>
        </p:spPr>
        <p:txBody>
          <a:bodyPr anchor="t" rtlCol="false" tIns="0" lIns="0" bIns="0" rIns="0">
            <a:spAutoFit/>
          </a:bodyPr>
          <a:lstStyle/>
          <a:p>
            <a:pPr algn="ctr">
              <a:lnSpc>
                <a:spcPts val="7996"/>
              </a:lnSpc>
            </a:pPr>
            <a:r>
              <a:rPr lang="en-US" b="true" sz="8884" spc="177">
                <a:solidFill>
                  <a:srgbClr val="162144"/>
                </a:solidFill>
                <a:latin typeface="Crimson Roman Bold"/>
                <a:ea typeface="Crimson Roman Bold"/>
                <a:cs typeface="Crimson Roman Bold"/>
                <a:sym typeface="Crimson Roman Bold"/>
              </a:rPr>
              <a:t>Conclusion Of Data Analysis</a:t>
            </a:r>
          </a:p>
        </p:txBody>
      </p:sp>
      <p:sp>
        <p:nvSpPr>
          <p:cNvPr name="TextBox 3" id="3"/>
          <p:cNvSpPr txBox="true"/>
          <p:nvPr/>
        </p:nvSpPr>
        <p:spPr>
          <a:xfrm rot="0">
            <a:off x="143161" y="3689568"/>
            <a:ext cx="12079486" cy="2261904"/>
          </a:xfrm>
          <a:prstGeom prst="rect">
            <a:avLst/>
          </a:prstGeom>
        </p:spPr>
        <p:txBody>
          <a:bodyPr anchor="t" rtlCol="false" tIns="0" lIns="0" bIns="0" rIns="0">
            <a:spAutoFit/>
          </a:bodyPr>
          <a:lstStyle/>
          <a:p>
            <a:pPr algn="l" marL="766734" indent="-383367" lvl="1">
              <a:lnSpc>
                <a:spcPts val="3551"/>
              </a:lnSpc>
              <a:buFont typeface="Arial"/>
              <a:buChar char="•"/>
            </a:pPr>
            <a:r>
              <a:rPr lang="en-US" b="true" sz="3551">
                <a:solidFill>
                  <a:srgbClr val="162144"/>
                </a:solidFill>
                <a:latin typeface="Canva Sans Bold"/>
                <a:ea typeface="Canva Sans Bold"/>
                <a:cs typeface="Canva Sans Bold"/>
                <a:sym typeface="Canva Sans Bold"/>
              </a:rPr>
              <a:t>The</a:t>
            </a:r>
            <a:r>
              <a:rPr lang="en-US" b="true" sz="3551">
                <a:solidFill>
                  <a:srgbClr val="162144"/>
                </a:solidFill>
                <a:latin typeface="Canva Sans Bold"/>
                <a:ea typeface="Canva Sans Bold"/>
                <a:cs typeface="Canva Sans Bold"/>
                <a:sym typeface="Canva Sans Bold"/>
              </a:rPr>
              <a:t> dataset is well-structured with no outliers.</a:t>
            </a:r>
          </a:p>
          <a:p>
            <a:pPr algn="l">
              <a:lnSpc>
                <a:spcPts val="3551"/>
              </a:lnSpc>
            </a:pPr>
          </a:p>
          <a:p>
            <a:pPr algn="l" marL="766734" indent="-383367" lvl="1">
              <a:lnSpc>
                <a:spcPts val="3551"/>
              </a:lnSpc>
              <a:buFont typeface="Arial"/>
              <a:buChar char="•"/>
            </a:pPr>
            <a:r>
              <a:rPr lang="en-US" b="true" sz="3551">
                <a:solidFill>
                  <a:srgbClr val="162144"/>
                </a:solidFill>
                <a:latin typeface="Canva Sans Bold"/>
                <a:ea typeface="Canva Sans Bold"/>
                <a:cs typeface="Canva Sans Bold"/>
                <a:sym typeface="Canva Sans Bold"/>
              </a:rPr>
              <a:t>Feature correlation is high</a:t>
            </a:r>
          </a:p>
          <a:p>
            <a:pPr algn="l">
              <a:lnSpc>
                <a:spcPts val="3551"/>
              </a:lnSpc>
            </a:pPr>
          </a:p>
          <a:p>
            <a:pPr algn="l" marL="766734" indent="-383367" lvl="1">
              <a:lnSpc>
                <a:spcPts val="3551"/>
              </a:lnSpc>
              <a:spcBef>
                <a:spcPct val="0"/>
              </a:spcBef>
              <a:buFont typeface="Arial"/>
              <a:buChar char="•"/>
            </a:pPr>
            <a:r>
              <a:rPr lang="en-US" b="true" sz="3551">
                <a:solidFill>
                  <a:srgbClr val="162144"/>
                </a:solidFill>
                <a:latin typeface="Canva Sans Bold"/>
                <a:ea typeface="Canva Sans Bold"/>
                <a:cs typeface="Canva Sans Bold"/>
                <a:sym typeface="Canva Sans Bold"/>
              </a:rPr>
              <a:t>You can proceed to model training with confidence.</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81C3C9"/>
        </a:solidFill>
      </p:bgPr>
    </p:bg>
    <p:spTree>
      <p:nvGrpSpPr>
        <p:cNvPr id="1" name=""/>
        <p:cNvGrpSpPr/>
        <p:nvPr/>
      </p:nvGrpSpPr>
      <p:grpSpPr>
        <a:xfrm>
          <a:off x="0" y="0"/>
          <a:ext cx="0" cy="0"/>
          <a:chOff x="0" y="0"/>
          <a:chExt cx="0" cy="0"/>
        </a:xfrm>
      </p:grpSpPr>
      <p:sp>
        <p:nvSpPr>
          <p:cNvPr name="TextBox 2" id="2"/>
          <p:cNvSpPr txBox="true"/>
          <p:nvPr/>
        </p:nvSpPr>
        <p:spPr>
          <a:xfrm rot="0">
            <a:off x="497995" y="2987984"/>
            <a:ext cx="17244283" cy="3914011"/>
          </a:xfrm>
          <a:prstGeom prst="rect">
            <a:avLst/>
          </a:prstGeom>
        </p:spPr>
        <p:txBody>
          <a:bodyPr anchor="t" rtlCol="false" tIns="0" lIns="0" bIns="0" rIns="0">
            <a:spAutoFit/>
          </a:bodyPr>
          <a:lstStyle/>
          <a:p>
            <a:pPr algn="ctr">
              <a:lnSpc>
                <a:spcPts val="14939"/>
              </a:lnSpc>
            </a:pPr>
            <a:r>
              <a:rPr lang="en-US" b="true" sz="15725">
                <a:solidFill>
                  <a:srgbClr val="E0FECA"/>
                </a:solidFill>
                <a:latin typeface="Space Mono Bold"/>
                <a:ea typeface="Space Mono Bold"/>
                <a:cs typeface="Space Mono Bold"/>
                <a:sym typeface="Space Mono Bold"/>
              </a:rPr>
              <a:t>DATA PREPROCESSING</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43A5FF"/>
        </a:solidFill>
      </p:bgPr>
    </p:bg>
    <p:spTree>
      <p:nvGrpSpPr>
        <p:cNvPr id="1" name=""/>
        <p:cNvGrpSpPr/>
        <p:nvPr/>
      </p:nvGrpSpPr>
      <p:grpSpPr>
        <a:xfrm>
          <a:off x="0" y="0"/>
          <a:ext cx="0" cy="0"/>
          <a:chOff x="0" y="0"/>
          <a:chExt cx="0" cy="0"/>
        </a:xfrm>
      </p:grpSpPr>
      <p:sp>
        <p:nvSpPr>
          <p:cNvPr name="TextBox 2" id="2"/>
          <p:cNvSpPr txBox="true"/>
          <p:nvPr/>
        </p:nvSpPr>
        <p:spPr>
          <a:xfrm rot="0">
            <a:off x="558315" y="1123950"/>
            <a:ext cx="16523255" cy="7176803"/>
          </a:xfrm>
          <a:prstGeom prst="rect">
            <a:avLst/>
          </a:prstGeom>
        </p:spPr>
        <p:txBody>
          <a:bodyPr anchor="t" rtlCol="false" tIns="0" lIns="0" bIns="0" rIns="0">
            <a:spAutoFit/>
          </a:bodyPr>
          <a:lstStyle/>
          <a:p>
            <a:pPr algn="just" marL="1090576" indent="-545288" lvl="1">
              <a:lnSpc>
                <a:spcPts val="5051"/>
              </a:lnSpc>
              <a:buFont typeface="Arial"/>
              <a:buChar char="•"/>
            </a:pPr>
            <a:r>
              <a:rPr lang="en-US" b="true" sz="5051">
                <a:solidFill>
                  <a:srgbClr val="000000"/>
                </a:solidFill>
                <a:latin typeface="Montserrat Bold"/>
                <a:ea typeface="Montserrat Bold"/>
                <a:cs typeface="Montserrat Bold"/>
                <a:sym typeface="Montserrat Bold"/>
              </a:rPr>
              <a:t>Load dataset 📂</a:t>
            </a:r>
          </a:p>
          <a:p>
            <a:pPr algn="l">
              <a:lnSpc>
                <a:spcPts val="6051"/>
              </a:lnSpc>
              <a:spcBef>
                <a:spcPct val="0"/>
              </a:spcBef>
            </a:pPr>
          </a:p>
          <a:p>
            <a:pPr algn="l" marL="1090576" indent="-545288" lvl="1">
              <a:lnSpc>
                <a:spcPts val="5051"/>
              </a:lnSpc>
              <a:buFont typeface="Arial"/>
              <a:buChar char="•"/>
            </a:pPr>
            <a:r>
              <a:rPr lang="en-US" b="true" sz="5051">
                <a:solidFill>
                  <a:srgbClr val="000000"/>
                </a:solidFill>
                <a:latin typeface="Montserrat Bold"/>
                <a:ea typeface="Montserrat Bold"/>
                <a:cs typeface="Montserrat Bold"/>
                <a:sym typeface="Montserrat Bold"/>
              </a:rPr>
              <a:t>Remove unnecessary columns </a:t>
            </a:r>
          </a:p>
          <a:p>
            <a:pPr algn="l">
              <a:lnSpc>
                <a:spcPts val="5051"/>
              </a:lnSpc>
            </a:pPr>
          </a:p>
          <a:p>
            <a:pPr algn="l" marL="1090576" indent="-545288" lvl="1">
              <a:lnSpc>
                <a:spcPts val="5051"/>
              </a:lnSpc>
              <a:spcBef>
                <a:spcPct val="0"/>
              </a:spcBef>
              <a:buFont typeface="Arial"/>
              <a:buChar char="•"/>
            </a:pPr>
            <a:r>
              <a:rPr lang="en-US" b="true" sz="5051">
                <a:solidFill>
                  <a:srgbClr val="000000"/>
                </a:solidFill>
                <a:latin typeface="Montserrat Bold"/>
                <a:ea typeface="Montserrat Bold"/>
                <a:cs typeface="Montserrat Bold"/>
                <a:sym typeface="Montserrat Bold"/>
              </a:rPr>
              <a:t>Define features (X) and target (y) </a:t>
            </a:r>
          </a:p>
          <a:p>
            <a:pPr algn="l">
              <a:lnSpc>
                <a:spcPts val="5051"/>
              </a:lnSpc>
              <a:spcBef>
                <a:spcPct val="0"/>
              </a:spcBef>
            </a:pPr>
          </a:p>
          <a:p>
            <a:pPr algn="l" marL="1090576" indent="-545288" lvl="1">
              <a:lnSpc>
                <a:spcPts val="5051"/>
              </a:lnSpc>
              <a:buFont typeface="Arial"/>
              <a:buChar char="•"/>
            </a:pPr>
            <a:r>
              <a:rPr lang="en-US" b="true" sz="5051">
                <a:solidFill>
                  <a:srgbClr val="000000"/>
                </a:solidFill>
                <a:latin typeface="Montserrat Bold"/>
                <a:ea typeface="Montserrat Bold"/>
                <a:cs typeface="Montserrat Bold"/>
                <a:sym typeface="Montserrat Bold"/>
              </a:rPr>
              <a:t>Normalize features using MinMaxScaler()</a:t>
            </a:r>
          </a:p>
          <a:p>
            <a:pPr algn="l">
              <a:lnSpc>
                <a:spcPts val="5051"/>
              </a:lnSpc>
            </a:pPr>
          </a:p>
          <a:p>
            <a:pPr algn="l" marL="1090576" indent="-545288" lvl="1">
              <a:lnSpc>
                <a:spcPts val="5051"/>
              </a:lnSpc>
              <a:buFont typeface="Arial"/>
              <a:buChar char="•"/>
            </a:pPr>
            <a:r>
              <a:rPr lang="en-US" b="true" sz="5051">
                <a:solidFill>
                  <a:srgbClr val="000000"/>
                </a:solidFill>
                <a:latin typeface="Montserrat Bold"/>
                <a:ea typeface="Montserrat Bold"/>
                <a:cs typeface="Montserrat Bold"/>
                <a:sym typeface="Montserrat Bold"/>
              </a:rPr>
              <a:t>Save the scaler for future use For GUI</a:t>
            </a:r>
          </a:p>
          <a:p>
            <a:pPr algn="l">
              <a:lnSpc>
                <a:spcPts val="5051"/>
              </a:lnSpc>
            </a:pPr>
          </a:p>
          <a:p>
            <a:pPr algn="l" marL="1090576" indent="-545288" lvl="1">
              <a:lnSpc>
                <a:spcPts val="5051"/>
              </a:lnSpc>
              <a:buFont typeface="Arial"/>
              <a:buChar char="•"/>
            </a:pPr>
            <a:r>
              <a:rPr lang="en-US" b="true" sz="5051">
                <a:solidFill>
                  <a:srgbClr val="000000"/>
                </a:solidFill>
                <a:latin typeface="Montserrat Bold"/>
                <a:ea typeface="Montserrat Bold"/>
                <a:cs typeface="Montserrat Bold"/>
                <a:sym typeface="Montserrat Bold"/>
              </a:rPr>
              <a:t>Split data into training &amp; testing sets (80-20%)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3A5FF"/>
        </a:solidFill>
      </p:bgPr>
    </p:bg>
    <p:spTree>
      <p:nvGrpSpPr>
        <p:cNvPr id="1" name=""/>
        <p:cNvGrpSpPr/>
        <p:nvPr/>
      </p:nvGrpSpPr>
      <p:grpSpPr>
        <a:xfrm>
          <a:off x="0" y="0"/>
          <a:ext cx="0" cy="0"/>
          <a:chOff x="0" y="0"/>
          <a:chExt cx="0" cy="0"/>
        </a:xfrm>
      </p:grpSpPr>
      <p:sp>
        <p:nvSpPr>
          <p:cNvPr name="Freeform 2" id="2"/>
          <p:cNvSpPr/>
          <p:nvPr/>
        </p:nvSpPr>
        <p:spPr>
          <a:xfrm flipH="false" flipV="false" rot="0">
            <a:off x="4318903" y="2122690"/>
            <a:ext cx="9491711" cy="6424466"/>
          </a:xfrm>
          <a:custGeom>
            <a:avLst/>
            <a:gdLst/>
            <a:ahLst/>
            <a:cxnLst/>
            <a:rect r="r" b="b" t="t" l="l"/>
            <a:pathLst>
              <a:path h="6424466" w="9491711">
                <a:moveTo>
                  <a:pt x="0" y="0"/>
                </a:moveTo>
                <a:lnTo>
                  <a:pt x="9491712" y="0"/>
                </a:lnTo>
                <a:lnTo>
                  <a:pt x="9491712" y="6424466"/>
                </a:lnTo>
                <a:lnTo>
                  <a:pt x="0" y="6424466"/>
                </a:lnTo>
                <a:lnTo>
                  <a:pt x="0" y="0"/>
                </a:lnTo>
                <a:close/>
              </a:path>
            </a:pathLst>
          </a:custGeom>
          <a:blipFill>
            <a:blip r:embed="rId2"/>
            <a:stretch>
              <a:fillRect l="0" t="-2162" r="0" b="0"/>
            </a:stretch>
          </a:blipFill>
        </p:spPr>
      </p:sp>
      <p:sp>
        <p:nvSpPr>
          <p:cNvPr name="TextBox 3" id="3"/>
          <p:cNvSpPr txBox="true"/>
          <p:nvPr/>
        </p:nvSpPr>
        <p:spPr>
          <a:xfrm rot="0">
            <a:off x="2267745" y="962025"/>
            <a:ext cx="8119862" cy="676043"/>
          </a:xfrm>
          <a:prstGeom prst="rect">
            <a:avLst/>
          </a:prstGeom>
        </p:spPr>
        <p:txBody>
          <a:bodyPr anchor="t" rtlCol="false" tIns="0" lIns="0" bIns="0" rIns="0">
            <a:spAutoFit/>
          </a:bodyPr>
          <a:lstStyle/>
          <a:p>
            <a:pPr algn="ctr">
              <a:lnSpc>
                <a:spcPts val="5621"/>
              </a:lnSpc>
              <a:spcBef>
                <a:spcPct val="0"/>
              </a:spcBef>
            </a:pPr>
            <a:r>
              <a:rPr lang="en-US" sz="4015">
                <a:solidFill>
                  <a:srgbClr val="000000"/>
                </a:solidFill>
                <a:latin typeface="Baloo"/>
                <a:ea typeface="Baloo"/>
                <a:cs typeface="Baloo"/>
                <a:sym typeface="Baloo"/>
              </a:rPr>
              <a:t>D</a:t>
            </a:r>
            <a:r>
              <a:rPr lang="en-US" sz="4015">
                <a:solidFill>
                  <a:srgbClr val="000000"/>
                </a:solidFill>
                <a:latin typeface="Baloo"/>
                <a:ea typeface="Baloo"/>
                <a:cs typeface="Baloo"/>
                <a:sym typeface="Baloo"/>
              </a:rPr>
              <a:t>istribution of the Target Variable </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81C3C9"/>
        </a:solidFill>
      </p:bgPr>
    </p:bg>
    <p:spTree>
      <p:nvGrpSpPr>
        <p:cNvPr id="1" name=""/>
        <p:cNvGrpSpPr/>
        <p:nvPr/>
      </p:nvGrpSpPr>
      <p:grpSpPr>
        <a:xfrm>
          <a:off x="0" y="0"/>
          <a:ext cx="0" cy="0"/>
          <a:chOff x="0" y="0"/>
          <a:chExt cx="0" cy="0"/>
        </a:xfrm>
      </p:grpSpPr>
      <p:sp>
        <p:nvSpPr>
          <p:cNvPr name="TextBox 2" id="2"/>
          <p:cNvSpPr txBox="true"/>
          <p:nvPr/>
        </p:nvSpPr>
        <p:spPr>
          <a:xfrm rot="0">
            <a:off x="1798298" y="3810249"/>
            <a:ext cx="14006108" cy="1628810"/>
          </a:xfrm>
          <a:prstGeom prst="rect">
            <a:avLst/>
          </a:prstGeom>
        </p:spPr>
        <p:txBody>
          <a:bodyPr anchor="t" rtlCol="false" tIns="0" lIns="0" bIns="0" rIns="0">
            <a:spAutoFit/>
          </a:bodyPr>
          <a:lstStyle/>
          <a:p>
            <a:pPr algn="ctr">
              <a:lnSpc>
                <a:spcPts val="12133"/>
              </a:lnSpc>
            </a:pPr>
            <a:r>
              <a:rPr lang="en-US" b="true" sz="12772">
                <a:solidFill>
                  <a:srgbClr val="E0FECA"/>
                </a:solidFill>
                <a:latin typeface="Space Mono Bold"/>
                <a:ea typeface="Space Mono Bold"/>
                <a:cs typeface="Space Mono Bold"/>
                <a:sym typeface="Space Mono Bold"/>
              </a:rPr>
              <a:t>MODEL TRAINING </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43A5FF"/>
        </a:solidFill>
      </p:bgPr>
    </p:bg>
    <p:spTree>
      <p:nvGrpSpPr>
        <p:cNvPr id="1" name=""/>
        <p:cNvGrpSpPr/>
        <p:nvPr/>
      </p:nvGrpSpPr>
      <p:grpSpPr>
        <a:xfrm>
          <a:off x="0" y="0"/>
          <a:ext cx="0" cy="0"/>
          <a:chOff x="0" y="0"/>
          <a:chExt cx="0" cy="0"/>
        </a:xfrm>
      </p:grpSpPr>
      <p:sp>
        <p:nvSpPr>
          <p:cNvPr name="TextBox 2" id="2"/>
          <p:cNvSpPr txBox="true"/>
          <p:nvPr/>
        </p:nvSpPr>
        <p:spPr>
          <a:xfrm rot="0">
            <a:off x="0" y="663939"/>
            <a:ext cx="17260015" cy="8619810"/>
          </a:xfrm>
          <a:prstGeom prst="rect">
            <a:avLst/>
          </a:prstGeom>
        </p:spPr>
        <p:txBody>
          <a:bodyPr anchor="t" rtlCol="false" tIns="0" lIns="0" bIns="0" rIns="0">
            <a:spAutoFit/>
          </a:bodyPr>
          <a:lstStyle/>
          <a:p>
            <a:pPr algn="ctr">
              <a:lnSpc>
                <a:spcPts val="9222"/>
              </a:lnSpc>
              <a:spcBef>
                <a:spcPct val="0"/>
              </a:spcBef>
            </a:pPr>
            <a:r>
              <a:rPr lang="en-US" sz="6587">
                <a:solidFill>
                  <a:srgbClr val="000000"/>
                </a:solidFill>
                <a:latin typeface="Disket Mono"/>
                <a:ea typeface="Disket Mono"/>
                <a:cs typeface="Disket Mono"/>
                <a:sym typeface="Disket Mono"/>
              </a:rPr>
              <a:t>XGBoost Model</a:t>
            </a:r>
          </a:p>
          <a:p>
            <a:pPr algn="l">
              <a:lnSpc>
                <a:spcPts val="6562"/>
              </a:lnSpc>
              <a:spcBef>
                <a:spcPct val="0"/>
              </a:spcBef>
            </a:pPr>
          </a:p>
          <a:p>
            <a:pPr algn="l" marL="1012013" indent="-506007" lvl="1">
              <a:lnSpc>
                <a:spcPts val="6562"/>
              </a:lnSpc>
              <a:buFont typeface="Arial"/>
              <a:buChar char="•"/>
            </a:pPr>
            <a:r>
              <a:rPr lang="en-US" sz="4687">
                <a:solidFill>
                  <a:srgbClr val="000000"/>
                </a:solidFill>
                <a:latin typeface="Baloo"/>
                <a:ea typeface="Baloo"/>
                <a:cs typeface="Baloo"/>
                <a:sym typeface="Baloo"/>
              </a:rPr>
              <a:t>A powerful ensemble learning method.</a:t>
            </a:r>
          </a:p>
          <a:p>
            <a:pPr algn="l">
              <a:lnSpc>
                <a:spcPts val="6562"/>
              </a:lnSpc>
            </a:pPr>
          </a:p>
          <a:p>
            <a:pPr algn="l" marL="1012013" indent="-506007" lvl="1">
              <a:lnSpc>
                <a:spcPts val="6562"/>
              </a:lnSpc>
              <a:buFont typeface="Arial"/>
              <a:buChar char="•"/>
            </a:pPr>
            <a:r>
              <a:rPr lang="en-US" sz="4687">
                <a:solidFill>
                  <a:srgbClr val="000000"/>
                </a:solidFill>
                <a:latin typeface="Baloo"/>
                <a:ea typeface="Baloo"/>
                <a:cs typeface="Baloo"/>
                <a:sym typeface="Baloo"/>
              </a:rPr>
              <a:t>Uses multiple decision trees with boosting to improve accuracy.</a:t>
            </a:r>
          </a:p>
          <a:p>
            <a:pPr algn="l">
              <a:lnSpc>
                <a:spcPts val="6562"/>
              </a:lnSpc>
            </a:pPr>
          </a:p>
          <a:p>
            <a:pPr algn="l" marL="1012013" indent="-506007" lvl="1">
              <a:lnSpc>
                <a:spcPts val="6562"/>
              </a:lnSpc>
              <a:buFont typeface="Arial"/>
              <a:buChar char="•"/>
            </a:pPr>
            <a:r>
              <a:rPr lang="en-US" sz="4687">
                <a:solidFill>
                  <a:srgbClr val="000000"/>
                </a:solidFill>
                <a:latin typeface="Baloo"/>
                <a:ea typeface="Baloo"/>
                <a:cs typeface="Baloo"/>
                <a:sym typeface="Baloo"/>
              </a:rPr>
              <a:t>Works well with structured data.</a:t>
            </a:r>
          </a:p>
          <a:p>
            <a:pPr algn="l">
              <a:lnSpc>
                <a:spcPts val="6562"/>
              </a:lnSpc>
            </a:pPr>
          </a:p>
          <a:p>
            <a:pPr algn="l" marL="1012013" indent="-506007" lvl="1">
              <a:lnSpc>
                <a:spcPts val="6562"/>
              </a:lnSpc>
              <a:buFont typeface="Arial"/>
              <a:buChar char="•"/>
            </a:pPr>
            <a:r>
              <a:rPr lang="en-US" sz="4687">
                <a:solidFill>
                  <a:srgbClr val="000000"/>
                </a:solidFill>
                <a:latin typeface="Baloo"/>
                <a:ea typeface="Baloo"/>
                <a:cs typeface="Baloo"/>
                <a:sym typeface="Baloo"/>
              </a:rPr>
              <a:t>Handles missing values efficiently.</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43A5FF"/>
        </a:solidFill>
      </p:bgPr>
    </p:bg>
    <p:spTree>
      <p:nvGrpSpPr>
        <p:cNvPr id="1" name=""/>
        <p:cNvGrpSpPr/>
        <p:nvPr/>
      </p:nvGrpSpPr>
      <p:grpSpPr>
        <a:xfrm>
          <a:off x="0" y="0"/>
          <a:ext cx="0" cy="0"/>
          <a:chOff x="0" y="0"/>
          <a:chExt cx="0" cy="0"/>
        </a:xfrm>
      </p:grpSpPr>
      <p:sp>
        <p:nvSpPr>
          <p:cNvPr name="TextBox 2" id="2"/>
          <p:cNvSpPr txBox="true"/>
          <p:nvPr/>
        </p:nvSpPr>
        <p:spPr>
          <a:xfrm rot="0">
            <a:off x="1166675" y="332966"/>
            <a:ext cx="15400496" cy="9129148"/>
          </a:xfrm>
          <a:prstGeom prst="rect">
            <a:avLst/>
          </a:prstGeom>
        </p:spPr>
        <p:txBody>
          <a:bodyPr anchor="t" rtlCol="false" tIns="0" lIns="0" bIns="0" rIns="0">
            <a:spAutoFit/>
          </a:bodyPr>
          <a:lstStyle/>
          <a:p>
            <a:pPr algn="ctr">
              <a:lnSpc>
                <a:spcPts val="9288"/>
              </a:lnSpc>
              <a:spcBef>
                <a:spcPct val="0"/>
              </a:spcBef>
            </a:pPr>
            <a:r>
              <a:rPr lang="en-US" sz="6634">
                <a:solidFill>
                  <a:srgbClr val="000000"/>
                </a:solidFill>
                <a:latin typeface="Disket Mono"/>
                <a:ea typeface="Disket Mono"/>
                <a:cs typeface="Disket Mono"/>
                <a:sym typeface="Disket Mono"/>
              </a:rPr>
              <a:t>Random Forest Model</a:t>
            </a:r>
          </a:p>
          <a:p>
            <a:pPr algn="l" marL="1086998" indent="-543499" lvl="1">
              <a:lnSpc>
                <a:spcPts val="7048"/>
              </a:lnSpc>
              <a:buFont typeface="Arial"/>
              <a:buChar char="•"/>
            </a:pPr>
            <a:r>
              <a:rPr lang="en-US" sz="5034">
                <a:solidFill>
                  <a:srgbClr val="000000"/>
                </a:solidFill>
                <a:latin typeface="Baloo"/>
                <a:ea typeface="Baloo"/>
                <a:cs typeface="Baloo"/>
                <a:sym typeface="Baloo"/>
              </a:rPr>
              <a:t>Random Forest - Ensemble of Decision Trees</a:t>
            </a:r>
          </a:p>
          <a:p>
            <a:pPr algn="l">
              <a:lnSpc>
                <a:spcPts val="7048"/>
              </a:lnSpc>
            </a:pPr>
          </a:p>
          <a:p>
            <a:pPr algn="l" marL="1086998" indent="-543499" lvl="1">
              <a:lnSpc>
                <a:spcPts val="7048"/>
              </a:lnSpc>
              <a:buFont typeface="Arial"/>
              <a:buChar char="•"/>
            </a:pPr>
            <a:r>
              <a:rPr lang="en-US" sz="5034">
                <a:solidFill>
                  <a:srgbClr val="000000"/>
                </a:solidFill>
                <a:latin typeface="Baloo"/>
                <a:ea typeface="Baloo"/>
                <a:cs typeface="Baloo"/>
                <a:sym typeface="Baloo"/>
              </a:rPr>
              <a:t>Uses multiple decision trees for classification.</a:t>
            </a:r>
          </a:p>
          <a:p>
            <a:pPr algn="l">
              <a:lnSpc>
                <a:spcPts val="7048"/>
              </a:lnSpc>
            </a:pPr>
          </a:p>
          <a:p>
            <a:pPr algn="l" marL="1086998" indent="-543499" lvl="1">
              <a:lnSpc>
                <a:spcPts val="7048"/>
              </a:lnSpc>
              <a:buFont typeface="Arial"/>
              <a:buChar char="•"/>
            </a:pPr>
            <a:r>
              <a:rPr lang="en-US" sz="5034">
                <a:solidFill>
                  <a:srgbClr val="000000"/>
                </a:solidFill>
                <a:latin typeface="Baloo"/>
                <a:ea typeface="Baloo"/>
                <a:cs typeface="Baloo"/>
                <a:sym typeface="Baloo"/>
              </a:rPr>
              <a:t>Reduces overfitting by random feature selection.</a:t>
            </a:r>
          </a:p>
          <a:p>
            <a:pPr algn="l">
              <a:lnSpc>
                <a:spcPts val="7048"/>
              </a:lnSpc>
            </a:pPr>
          </a:p>
          <a:p>
            <a:pPr algn="l" marL="1086998" indent="-543499" lvl="1">
              <a:lnSpc>
                <a:spcPts val="7048"/>
              </a:lnSpc>
              <a:buFont typeface="Arial"/>
              <a:buChar char="•"/>
            </a:pPr>
            <a:r>
              <a:rPr lang="en-US" sz="5034">
                <a:solidFill>
                  <a:srgbClr val="000000"/>
                </a:solidFill>
                <a:latin typeface="Baloo"/>
                <a:ea typeface="Baloo"/>
                <a:cs typeface="Baloo"/>
                <a:sym typeface="Baloo"/>
              </a:rPr>
              <a:t>Works well with non-linear relationships.</a:t>
            </a:r>
          </a:p>
          <a:p>
            <a:pPr algn="l">
              <a:lnSpc>
                <a:spcPts val="7048"/>
              </a:lnSpc>
            </a:pPr>
          </a:p>
          <a:p>
            <a:pPr algn="l">
              <a:lnSpc>
                <a:spcPts val="7048"/>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EFE"/>
        </a:solidFill>
      </p:bgPr>
    </p:bg>
    <p:spTree>
      <p:nvGrpSpPr>
        <p:cNvPr id="1" name=""/>
        <p:cNvGrpSpPr/>
        <p:nvPr/>
      </p:nvGrpSpPr>
      <p:grpSpPr>
        <a:xfrm>
          <a:off x="0" y="0"/>
          <a:ext cx="0" cy="0"/>
          <a:chOff x="0" y="0"/>
          <a:chExt cx="0" cy="0"/>
        </a:xfrm>
      </p:grpSpPr>
      <p:sp>
        <p:nvSpPr>
          <p:cNvPr name="Freeform 2" id="2"/>
          <p:cNvSpPr/>
          <p:nvPr/>
        </p:nvSpPr>
        <p:spPr>
          <a:xfrm flipH="false" flipV="false" rot="0">
            <a:off x="5738101" y="1283369"/>
            <a:ext cx="1142289" cy="2087631"/>
          </a:xfrm>
          <a:custGeom>
            <a:avLst/>
            <a:gdLst/>
            <a:ahLst/>
            <a:cxnLst/>
            <a:rect r="r" b="b" t="t" l="l"/>
            <a:pathLst>
              <a:path h="2087631" w="1142289">
                <a:moveTo>
                  <a:pt x="0" y="0"/>
                </a:moveTo>
                <a:lnTo>
                  <a:pt x="1142289" y="0"/>
                </a:lnTo>
                <a:lnTo>
                  <a:pt x="1142289" y="2087631"/>
                </a:lnTo>
                <a:lnTo>
                  <a:pt x="0" y="2087631"/>
                </a:lnTo>
                <a:lnTo>
                  <a:pt x="0" y="0"/>
                </a:lnTo>
                <a:close/>
              </a:path>
            </a:pathLst>
          </a:custGeom>
          <a:blipFill>
            <a:blip r:embed="rId2">
              <a:extLst>
                <a:ext uri="{96DAC541-7B7A-43D3-8B79-37D633B846F1}">
                  <asvg:svgBlip xmlns:asvg="http://schemas.microsoft.com/office/drawing/2016/SVG/main" r:embed="rId3"/>
                </a:ext>
              </a:extLst>
            </a:blip>
            <a:stretch>
              <a:fillRect l="-41" t="0" r="-41" b="0"/>
            </a:stretch>
          </a:blipFill>
        </p:spPr>
      </p:sp>
      <p:grpSp>
        <p:nvGrpSpPr>
          <p:cNvPr name="Group 3" id="3"/>
          <p:cNvGrpSpPr/>
          <p:nvPr/>
        </p:nvGrpSpPr>
        <p:grpSpPr>
          <a:xfrm rot="0">
            <a:off x="429482" y="2327185"/>
            <a:ext cx="10617239" cy="6700247"/>
            <a:chOff x="0" y="0"/>
            <a:chExt cx="14156319" cy="8933663"/>
          </a:xfrm>
        </p:grpSpPr>
        <p:sp>
          <p:nvSpPr>
            <p:cNvPr name="TextBox 4" id="4"/>
            <p:cNvSpPr txBox="true"/>
            <p:nvPr/>
          </p:nvSpPr>
          <p:spPr>
            <a:xfrm rot="0">
              <a:off x="0" y="180975"/>
              <a:ext cx="14156319" cy="8272160"/>
            </a:xfrm>
            <a:prstGeom prst="rect">
              <a:avLst/>
            </a:prstGeom>
          </p:spPr>
          <p:txBody>
            <a:bodyPr anchor="t" rtlCol="false" tIns="0" lIns="0" bIns="0" rIns="0">
              <a:spAutoFit/>
            </a:bodyPr>
            <a:lstStyle/>
            <a:p>
              <a:pPr algn="l">
                <a:lnSpc>
                  <a:spcPts val="9600"/>
                </a:lnSpc>
              </a:pPr>
              <a:r>
                <a:rPr lang="en-US" sz="9600">
                  <a:solidFill>
                    <a:srgbClr val="43A5FF"/>
                  </a:solidFill>
                  <a:latin typeface="Poppins Bold"/>
                  <a:ea typeface="Poppins Bold"/>
                  <a:cs typeface="Poppins Bold"/>
                  <a:sym typeface="Poppins Bold"/>
                </a:rPr>
                <a:t>WATER </a:t>
              </a:r>
            </a:p>
            <a:p>
              <a:pPr algn="l">
                <a:lnSpc>
                  <a:spcPts val="9600"/>
                </a:lnSpc>
              </a:pPr>
              <a:r>
                <a:rPr lang="en-US" sz="9600">
                  <a:solidFill>
                    <a:srgbClr val="43A5FF"/>
                  </a:solidFill>
                  <a:latin typeface="Poppins Bold"/>
                  <a:ea typeface="Poppins Bold"/>
                  <a:cs typeface="Poppins Bold"/>
                  <a:sym typeface="Poppins Bold"/>
                </a:rPr>
                <a:t>QUALITY TEST PREDICTION FOR CONCRETE MIXING </a:t>
              </a:r>
            </a:p>
          </p:txBody>
        </p:sp>
        <p:sp>
          <p:nvSpPr>
            <p:cNvPr name="AutoShape 5" id="5"/>
            <p:cNvSpPr/>
            <p:nvPr/>
          </p:nvSpPr>
          <p:spPr>
            <a:xfrm rot="0">
              <a:off x="0" y="8920963"/>
              <a:ext cx="13936012" cy="12700"/>
            </a:xfrm>
            <a:prstGeom prst="rect">
              <a:avLst/>
            </a:prstGeom>
            <a:solidFill>
              <a:srgbClr val="323232"/>
            </a:solidFill>
          </p:spPr>
        </p:sp>
      </p:grpSp>
      <p:pic>
        <p:nvPicPr>
          <p:cNvPr name="Picture 6" id="6"/>
          <p:cNvPicPr>
            <a:picLocks noChangeAspect="true"/>
          </p:cNvPicPr>
          <p:nvPr/>
        </p:nvPicPr>
        <p:blipFill>
          <a:blip r:embed="rId4"/>
          <a:srcRect l="0" t="0" r="0" b="0"/>
          <a:stretch>
            <a:fillRect/>
          </a:stretch>
        </p:blipFill>
        <p:spPr>
          <a:xfrm flipH="false" flipV="false" rot="0">
            <a:off x="10898034" y="3236009"/>
            <a:ext cx="6688491" cy="4882598"/>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p:cSld>
    <p:bg>
      <p:bgPr>
        <a:solidFill>
          <a:srgbClr val="43A5FF"/>
        </a:solidFill>
      </p:bgPr>
    </p:bg>
    <p:spTree>
      <p:nvGrpSpPr>
        <p:cNvPr id="1" name=""/>
        <p:cNvGrpSpPr/>
        <p:nvPr/>
      </p:nvGrpSpPr>
      <p:grpSpPr>
        <a:xfrm>
          <a:off x="0" y="0"/>
          <a:ext cx="0" cy="0"/>
          <a:chOff x="0" y="0"/>
          <a:chExt cx="0" cy="0"/>
        </a:xfrm>
      </p:grpSpPr>
      <p:sp>
        <p:nvSpPr>
          <p:cNvPr name="TextBox 2" id="2"/>
          <p:cNvSpPr txBox="true"/>
          <p:nvPr/>
        </p:nvSpPr>
        <p:spPr>
          <a:xfrm rot="0">
            <a:off x="243300" y="895350"/>
            <a:ext cx="16797158" cy="6666681"/>
          </a:xfrm>
          <a:prstGeom prst="rect">
            <a:avLst/>
          </a:prstGeom>
        </p:spPr>
        <p:txBody>
          <a:bodyPr anchor="t" rtlCol="false" tIns="0" lIns="0" bIns="0" rIns="0">
            <a:spAutoFit/>
          </a:bodyPr>
          <a:lstStyle/>
          <a:p>
            <a:pPr algn="ctr">
              <a:lnSpc>
                <a:spcPts val="9492"/>
              </a:lnSpc>
              <a:spcBef>
                <a:spcPct val="0"/>
              </a:spcBef>
            </a:pPr>
            <a:r>
              <a:rPr lang="en-US" sz="6780">
                <a:solidFill>
                  <a:srgbClr val="000000"/>
                </a:solidFill>
                <a:latin typeface="Disket Mono"/>
                <a:ea typeface="Disket Mono"/>
                <a:cs typeface="Disket Mono"/>
                <a:sym typeface="Disket Mono"/>
              </a:rPr>
              <a:t>Support Vector Machine (SVM)</a:t>
            </a:r>
          </a:p>
          <a:p>
            <a:pPr algn="ctr">
              <a:lnSpc>
                <a:spcPts val="6178"/>
              </a:lnSpc>
              <a:spcBef>
                <a:spcPct val="0"/>
              </a:spcBef>
            </a:pPr>
          </a:p>
          <a:p>
            <a:pPr algn="l" marL="952738" indent="-476369" lvl="1">
              <a:lnSpc>
                <a:spcPts val="6178"/>
              </a:lnSpc>
              <a:buFont typeface="Arial"/>
              <a:buChar char="•"/>
            </a:pPr>
            <a:r>
              <a:rPr lang="en-US" sz="4412">
                <a:solidFill>
                  <a:srgbClr val="000000"/>
                </a:solidFill>
                <a:latin typeface="Baloo"/>
                <a:ea typeface="Baloo"/>
                <a:cs typeface="Baloo"/>
                <a:sym typeface="Baloo"/>
              </a:rPr>
              <a:t>Finds an optimal boundary (hyperplane) between classes.</a:t>
            </a:r>
          </a:p>
          <a:p>
            <a:pPr algn="l">
              <a:lnSpc>
                <a:spcPts val="6178"/>
              </a:lnSpc>
            </a:pPr>
          </a:p>
          <a:p>
            <a:pPr algn="l" marL="952738" indent="-476369" lvl="1">
              <a:lnSpc>
                <a:spcPts val="6178"/>
              </a:lnSpc>
              <a:buFont typeface="Arial"/>
              <a:buChar char="•"/>
            </a:pPr>
            <a:r>
              <a:rPr lang="en-US" sz="4412">
                <a:solidFill>
                  <a:srgbClr val="000000"/>
                </a:solidFill>
                <a:latin typeface="Baloo"/>
                <a:ea typeface="Baloo"/>
                <a:cs typeface="Baloo"/>
                <a:sym typeface="Baloo"/>
              </a:rPr>
              <a:t>Uses kernel trick for complex decision boundaries.</a:t>
            </a:r>
          </a:p>
          <a:p>
            <a:pPr algn="l">
              <a:lnSpc>
                <a:spcPts val="6178"/>
              </a:lnSpc>
            </a:pPr>
          </a:p>
          <a:p>
            <a:pPr algn="l" marL="952738" indent="-476369" lvl="1">
              <a:lnSpc>
                <a:spcPts val="6178"/>
              </a:lnSpc>
              <a:buFont typeface="Arial"/>
              <a:buChar char="•"/>
            </a:pPr>
            <a:r>
              <a:rPr lang="en-US" sz="4412">
                <a:solidFill>
                  <a:srgbClr val="000000"/>
                </a:solidFill>
                <a:latin typeface="Baloo"/>
                <a:ea typeface="Baloo"/>
                <a:cs typeface="Baloo"/>
                <a:sym typeface="Baloo"/>
              </a:rPr>
              <a:t>Works well with high-dimensional data.</a:t>
            </a:r>
          </a:p>
          <a:p>
            <a:pPr algn="l">
              <a:lnSpc>
                <a:spcPts val="6178"/>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9540" y="0"/>
                  </a:moveTo>
                  <a:lnTo>
                    <a:pt x="4265186" y="0"/>
                  </a:lnTo>
                  <a:cubicBezTo>
                    <a:pt x="4270455" y="0"/>
                    <a:pt x="4274726" y="4271"/>
                    <a:pt x="4274726" y="9540"/>
                  </a:cubicBezTo>
                  <a:lnTo>
                    <a:pt x="4274726" y="2157927"/>
                  </a:lnTo>
                  <a:cubicBezTo>
                    <a:pt x="4274726" y="2163195"/>
                    <a:pt x="4270455" y="2167467"/>
                    <a:pt x="4265186" y="2167467"/>
                  </a:cubicBezTo>
                  <a:lnTo>
                    <a:pt x="9540" y="2167467"/>
                  </a:lnTo>
                  <a:cubicBezTo>
                    <a:pt x="7010" y="2167467"/>
                    <a:pt x="4583" y="2166462"/>
                    <a:pt x="2794" y="2164673"/>
                  </a:cubicBezTo>
                  <a:cubicBezTo>
                    <a:pt x="1005" y="2162883"/>
                    <a:pt x="0" y="2160457"/>
                    <a:pt x="0" y="2157927"/>
                  </a:cubicBezTo>
                  <a:lnTo>
                    <a:pt x="0" y="9540"/>
                  </a:lnTo>
                  <a:cubicBezTo>
                    <a:pt x="0" y="4271"/>
                    <a:pt x="4271" y="0"/>
                    <a:pt x="9540" y="0"/>
                  </a:cubicBezTo>
                  <a:close/>
                </a:path>
              </a:pathLst>
            </a:custGeom>
            <a:solidFill>
              <a:srgbClr val="1893F8"/>
            </a:solidFill>
            <a:ln w="38100" cap="sq">
              <a:solidFill>
                <a:srgbClr val="000000"/>
              </a:solidFill>
              <a:prstDash val="solid"/>
              <a:miter/>
            </a:ln>
          </p:spPr>
        </p:sp>
        <p:sp>
          <p:nvSpPr>
            <p:cNvPr name="TextBox 4" id="4"/>
            <p:cNvSpPr txBox="true"/>
            <p:nvPr/>
          </p:nvSpPr>
          <p:spPr>
            <a:xfrm>
              <a:off x="0" y="-57150"/>
              <a:ext cx="4274726" cy="2224617"/>
            </a:xfrm>
            <a:prstGeom prst="rect">
              <a:avLst/>
            </a:prstGeom>
          </p:spPr>
          <p:txBody>
            <a:bodyPr anchor="ctr" rtlCol="false" tIns="50800" lIns="50800" bIns="50800" rIns="50800"/>
            <a:lstStyle/>
            <a:p>
              <a:pPr algn="ctr">
                <a:lnSpc>
                  <a:spcPts val="4199"/>
                </a:lnSpc>
              </a:pPr>
            </a:p>
          </p:txBody>
        </p:sp>
      </p:grpSp>
      <p:grpSp>
        <p:nvGrpSpPr>
          <p:cNvPr name="Group 5" id="5"/>
          <p:cNvGrpSpPr/>
          <p:nvPr/>
        </p:nvGrpSpPr>
        <p:grpSpPr>
          <a:xfrm rot="0">
            <a:off x="1338041" y="1365438"/>
            <a:ext cx="15611919" cy="7556123"/>
            <a:chOff x="0" y="0"/>
            <a:chExt cx="4111781" cy="1990090"/>
          </a:xfrm>
        </p:grpSpPr>
        <p:sp>
          <p:nvSpPr>
            <p:cNvPr name="Freeform 6" id="6"/>
            <p:cNvSpPr/>
            <p:nvPr/>
          </p:nvSpPr>
          <p:spPr>
            <a:xfrm flipH="false" flipV="false" rot="0">
              <a:off x="0" y="0"/>
              <a:ext cx="4111781" cy="1990090"/>
            </a:xfrm>
            <a:custGeom>
              <a:avLst/>
              <a:gdLst/>
              <a:ahLst/>
              <a:cxnLst/>
              <a:rect r="r" b="b" t="t" l="l"/>
              <a:pathLst>
                <a:path h="1990090" w="4111781">
                  <a:moveTo>
                    <a:pt x="9918" y="0"/>
                  </a:moveTo>
                  <a:lnTo>
                    <a:pt x="4101863" y="0"/>
                  </a:lnTo>
                  <a:cubicBezTo>
                    <a:pt x="4107341" y="0"/>
                    <a:pt x="4111781" y="4440"/>
                    <a:pt x="4111781" y="9918"/>
                  </a:cubicBezTo>
                  <a:lnTo>
                    <a:pt x="4111781" y="1980172"/>
                  </a:lnTo>
                  <a:cubicBezTo>
                    <a:pt x="4111781" y="1985650"/>
                    <a:pt x="4107341" y="1990090"/>
                    <a:pt x="4101863" y="1990090"/>
                  </a:cubicBezTo>
                  <a:lnTo>
                    <a:pt x="9918" y="1990090"/>
                  </a:lnTo>
                  <a:cubicBezTo>
                    <a:pt x="4440" y="1990090"/>
                    <a:pt x="0" y="1985650"/>
                    <a:pt x="0" y="1980172"/>
                  </a:cubicBezTo>
                  <a:lnTo>
                    <a:pt x="0" y="9918"/>
                  </a:lnTo>
                  <a:cubicBezTo>
                    <a:pt x="0" y="4440"/>
                    <a:pt x="4440" y="0"/>
                    <a:pt x="9918" y="0"/>
                  </a:cubicBezTo>
                  <a:close/>
                </a:path>
              </a:pathLst>
            </a:custGeom>
            <a:solidFill>
              <a:srgbClr val="FFFFFF"/>
            </a:solidFill>
            <a:ln w="38100" cap="sq">
              <a:solidFill>
                <a:srgbClr val="000000"/>
              </a:solidFill>
              <a:prstDash val="solid"/>
              <a:miter/>
            </a:ln>
          </p:spPr>
        </p:sp>
        <p:sp>
          <p:nvSpPr>
            <p:cNvPr name="TextBox 7" id="7"/>
            <p:cNvSpPr txBox="true"/>
            <p:nvPr/>
          </p:nvSpPr>
          <p:spPr>
            <a:xfrm>
              <a:off x="0" y="-57150"/>
              <a:ext cx="4111781" cy="2047240"/>
            </a:xfrm>
            <a:prstGeom prst="rect">
              <a:avLst/>
            </a:prstGeom>
          </p:spPr>
          <p:txBody>
            <a:bodyPr anchor="ctr" rtlCol="false" tIns="50800" lIns="50800" bIns="50800" rIns="50800"/>
            <a:lstStyle/>
            <a:p>
              <a:pPr algn="ctr">
                <a:lnSpc>
                  <a:spcPts val="4199"/>
                </a:lnSpc>
              </a:pPr>
            </a:p>
          </p:txBody>
        </p:sp>
      </p:grpSp>
      <p:grpSp>
        <p:nvGrpSpPr>
          <p:cNvPr name="Group 8" id="8"/>
          <p:cNvGrpSpPr/>
          <p:nvPr/>
        </p:nvGrpSpPr>
        <p:grpSpPr>
          <a:xfrm rot="0">
            <a:off x="1568647" y="1628886"/>
            <a:ext cx="15150707" cy="1630029"/>
            <a:chOff x="0" y="0"/>
            <a:chExt cx="3990310" cy="429308"/>
          </a:xfrm>
        </p:grpSpPr>
        <p:sp>
          <p:nvSpPr>
            <p:cNvPr name="Freeform 9" id="9"/>
            <p:cNvSpPr/>
            <p:nvPr/>
          </p:nvSpPr>
          <p:spPr>
            <a:xfrm flipH="false" flipV="false" rot="0">
              <a:off x="0" y="0"/>
              <a:ext cx="3990310" cy="429308"/>
            </a:xfrm>
            <a:custGeom>
              <a:avLst/>
              <a:gdLst/>
              <a:ahLst/>
              <a:cxnLst/>
              <a:rect r="r" b="b" t="t" l="l"/>
              <a:pathLst>
                <a:path h="429308" w="3990310">
                  <a:moveTo>
                    <a:pt x="10220" y="0"/>
                  </a:moveTo>
                  <a:lnTo>
                    <a:pt x="3980090" y="0"/>
                  </a:lnTo>
                  <a:cubicBezTo>
                    <a:pt x="3985734" y="0"/>
                    <a:pt x="3990310" y="4576"/>
                    <a:pt x="3990310" y="10220"/>
                  </a:cubicBezTo>
                  <a:lnTo>
                    <a:pt x="3990310" y="419088"/>
                  </a:lnTo>
                  <a:cubicBezTo>
                    <a:pt x="3990310" y="424732"/>
                    <a:pt x="3985734" y="429308"/>
                    <a:pt x="3980090" y="429308"/>
                  </a:cubicBezTo>
                  <a:lnTo>
                    <a:pt x="10220" y="429308"/>
                  </a:lnTo>
                  <a:cubicBezTo>
                    <a:pt x="4576" y="429308"/>
                    <a:pt x="0" y="424732"/>
                    <a:pt x="0" y="419088"/>
                  </a:cubicBezTo>
                  <a:lnTo>
                    <a:pt x="0" y="10220"/>
                  </a:lnTo>
                  <a:cubicBezTo>
                    <a:pt x="0" y="4576"/>
                    <a:pt x="4576" y="0"/>
                    <a:pt x="10220" y="0"/>
                  </a:cubicBezTo>
                  <a:close/>
                </a:path>
              </a:pathLst>
            </a:custGeom>
            <a:solidFill>
              <a:srgbClr val="FFFFFF"/>
            </a:solidFill>
            <a:ln w="38100" cap="sq">
              <a:solidFill>
                <a:srgbClr val="000000"/>
              </a:solidFill>
              <a:prstDash val="solid"/>
              <a:miter/>
            </a:ln>
          </p:spPr>
        </p:sp>
        <p:sp>
          <p:nvSpPr>
            <p:cNvPr name="TextBox 10" id="10"/>
            <p:cNvSpPr txBox="true"/>
            <p:nvPr/>
          </p:nvSpPr>
          <p:spPr>
            <a:xfrm>
              <a:off x="0" y="-85725"/>
              <a:ext cx="3990310" cy="515033"/>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000000"/>
                  </a:solidFill>
                  <a:latin typeface="Genty Sans"/>
                  <a:ea typeface="Genty Sans"/>
                  <a:cs typeface="Genty Sans"/>
                  <a:sym typeface="Genty Sans"/>
                </a:rPr>
                <a:t>ARTIFICIAL NEURAL NETWORKS</a:t>
              </a:r>
            </a:p>
          </p:txBody>
        </p:sp>
      </p:grpSp>
      <p:grpSp>
        <p:nvGrpSpPr>
          <p:cNvPr name="Group 11" id="11"/>
          <p:cNvGrpSpPr/>
          <p:nvPr/>
        </p:nvGrpSpPr>
        <p:grpSpPr>
          <a:xfrm rot="0">
            <a:off x="1568647" y="3522363"/>
            <a:ext cx="7429500" cy="5145111"/>
            <a:chOff x="0" y="0"/>
            <a:chExt cx="1956741" cy="1355091"/>
          </a:xfrm>
        </p:grpSpPr>
        <p:sp>
          <p:nvSpPr>
            <p:cNvPr name="Freeform 12" id="12"/>
            <p:cNvSpPr/>
            <p:nvPr/>
          </p:nvSpPr>
          <p:spPr>
            <a:xfrm flipH="false" flipV="false" rot="0">
              <a:off x="0" y="0"/>
              <a:ext cx="1956741" cy="1355091"/>
            </a:xfrm>
            <a:custGeom>
              <a:avLst/>
              <a:gdLst/>
              <a:ahLst/>
              <a:cxnLst/>
              <a:rect r="r" b="b" t="t" l="l"/>
              <a:pathLst>
                <a:path h="1355091" w="1956741">
                  <a:moveTo>
                    <a:pt x="20841" y="0"/>
                  </a:moveTo>
                  <a:lnTo>
                    <a:pt x="1935900" y="0"/>
                  </a:lnTo>
                  <a:cubicBezTo>
                    <a:pt x="1941427" y="0"/>
                    <a:pt x="1946728" y="2196"/>
                    <a:pt x="1950637" y="6104"/>
                  </a:cubicBezTo>
                  <a:cubicBezTo>
                    <a:pt x="1954545" y="10013"/>
                    <a:pt x="1956741" y="15314"/>
                    <a:pt x="1956741" y="20841"/>
                  </a:cubicBezTo>
                  <a:lnTo>
                    <a:pt x="1956741" y="1334250"/>
                  </a:lnTo>
                  <a:cubicBezTo>
                    <a:pt x="1956741" y="1339778"/>
                    <a:pt x="1954545" y="1345078"/>
                    <a:pt x="1950637" y="1348987"/>
                  </a:cubicBezTo>
                  <a:cubicBezTo>
                    <a:pt x="1946728" y="1352895"/>
                    <a:pt x="1941427" y="1355091"/>
                    <a:pt x="1935900" y="1355091"/>
                  </a:cubicBezTo>
                  <a:lnTo>
                    <a:pt x="20841" y="1355091"/>
                  </a:lnTo>
                  <a:cubicBezTo>
                    <a:pt x="15314" y="1355091"/>
                    <a:pt x="10013" y="1352895"/>
                    <a:pt x="6104" y="1348987"/>
                  </a:cubicBezTo>
                  <a:cubicBezTo>
                    <a:pt x="2196" y="1345078"/>
                    <a:pt x="0" y="1339778"/>
                    <a:pt x="0" y="1334250"/>
                  </a:cubicBezTo>
                  <a:lnTo>
                    <a:pt x="0" y="20841"/>
                  </a:lnTo>
                  <a:cubicBezTo>
                    <a:pt x="0" y="15314"/>
                    <a:pt x="2196" y="10013"/>
                    <a:pt x="6104" y="6104"/>
                  </a:cubicBezTo>
                  <a:cubicBezTo>
                    <a:pt x="10013" y="2196"/>
                    <a:pt x="15314" y="0"/>
                    <a:pt x="20841" y="0"/>
                  </a:cubicBezTo>
                  <a:close/>
                </a:path>
              </a:pathLst>
            </a:custGeom>
            <a:solidFill>
              <a:srgbClr val="FFFFFF"/>
            </a:solidFill>
            <a:ln w="38100" cap="sq">
              <a:solidFill>
                <a:srgbClr val="000000"/>
              </a:solidFill>
              <a:prstDash val="solid"/>
              <a:miter/>
            </a:ln>
          </p:spPr>
        </p:sp>
        <p:sp>
          <p:nvSpPr>
            <p:cNvPr name="TextBox 13" id="13"/>
            <p:cNvSpPr txBox="true"/>
            <p:nvPr/>
          </p:nvSpPr>
          <p:spPr>
            <a:xfrm>
              <a:off x="0" y="-57150"/>
              <a:ext cx="1956741" cy="1412241"/>
            </a:xfrm>
            <a:prstGeom prst="rect">
              <a:avLst/>
            </a:prstGeom>
          </p:spPr>
          <p:txBody>
            <a:bodyPr anchor="ctr" rtlCol="false" tIns="254000" lIns="254000" bIns="254000" rIns="254000"/>
            <a:lstStyle/>
            <a:p>
              <a:pPr algn="l">
                <a:lnSpc>
                  <a:spcPts val="3779"/>
                </a:lnSpc>
              </a:pPr>
            </a:p>
          </p:txBody>
        </p:sp>
      </p:grpSp>
      <p:grpSp>
        <p:nvGrpSpPr>
          <p:cNvPr name="Group 14" id="14"/>
          <p:cNvGrpSpPr/>
          <p:nvPr/>
        </p:nvGrpSpPr>
        <p:grpSpPr>
          <a:xfrm rot="0">
            <a:off x="9229442" y="3522363"/>
            <a:ext cx="7429500" cy="5145111"/>
            <a:chOff x="0" y="0"/>
            <a:chExt cx="1151024" cy="797112"/>
          </a:xfrm>
        </p:grpSpPr>
        <p:sp>
          <p:nvSpPr>
            <p:cNvPr name="Freeform 15" id="15"/>
            <p:cNvSpPr/>
            <p:nvPr/>
          </p:nvSpPr>
          <p:spPr>
            <a:xfrm flipH="false" flipV="false" rot="0">
              <a:off x="0" y="0"/>
              <a:ext cx="1151024" cy="797112"/>
            </a:xfrm>
            <a:custGeom>
              <a:avLst/>
              <a:gdLst/>
              <a:ahLst/>
              <a:cxnLst/>
              <a:rect r="r" b="b" t="t" l="l"/>
              <a:pathLst>
                <a:path h="797112" w="1151024">
                  <a:moveTo>
                    <a:pt x="23967" y="0"/>
                  </a:moveTo>
                  <a:lnTo>
                    <a:pt x="1127057" y="0"/>
                  </a:lnTo>
                  <a:cubicBezTo>
                    <a:pt x="1140293" y="0"/>
                    <a:pt x="1151024" y="10730"/>
                    <a:pt x="1151024" y="23967"/>
                  </a:cubicBezTo>
                  <a:lnTo>
                    <a:pt x="1151024" y="773145"/>
                  </a:lnTo>
                  <a:cubicBezTo>
                    <a:pt x="1151024" y="786382"/>
                    <a:pt x="1140293" y="797112"/>
                    <a:pt x="1127057" y="797112"/>
                  </a:cubicBezTo>
                  <a:lnTo>
                    <a:pt x="23967" y="797112"/>
                  </a:lnTo>
                  <a:cubicBezTo>
                    <a:pt x="10730" y="797112"/>
                    <a:pt x="0" y="786382"/>
                    <a:pt x="0" y="773145"/>
                  </a:cubicBezTo>
                  <a:lnTo>
                    <a:pt x="0" y="23967"/>
                  </a:lnTo>
                  <a:cubicBezTo>
                    <a:pt x="0" y="10730"/>
                    <a:pt x="10730" y="0"/>
                    <a:pt x="23967" y="0"/>
                  </a:cubicBezTo>
                  <a:close/>
                </a:path>
              </a:pathLst>
            </a:custGeom>
            <a:blipFill>
              <a:blip r:embed="rId2"/>
              <a:stretch>
                <a:fillRect l="-11557" t="0" r="-11557" b="0"/>
              </a:stretch>
            </a:blipFill>
            <a:ln w="38100" cap="rnd">
              <a:solidFill>
                <a:srgbClr val="000000"/>
              </a:solidFill>
              <a:prstDash val="solid"/>
              <a:round/>
            </a:ln>
          </p:spPr>
        </p:sp>
      </p:grpSp>
      <p:sp>
        <p:nvSpPr>
          <p:cNvPr name="TextBox 16" id="16"/>
          <p:cNvSpPr txBox="true"/>
          <p:nvPr/>
        </p:nvSpPr>
        <p:spPr>
          <a:xfrm rot="0">
            <a:off x="1755042" y="3930839"/>
            <a:ext cx="6997687" cy="2824174"/>
          </a:xfrm>
          <a:prstGeom prst="rect">
            <a:avLst/>
          </a:prstGeom>
        </p:spPr>
        <p:txBody>
          <a:bodyPr anchor="t" rtlCol="false" tIns="0" lIns="0" bIns="0" rIns="0">
            <a:spAutoFit/>
          </a:bodyPr>
          <a:lstStyle/>
          <a:p>
            <a:pPr algn="l">
              <a:lnSpc>
                <a:spcPts val="3730"/>
              </a:lnSpc>
            </a:pPr>
            <a:r>
              <a:rPr lang="en-US" sz="2487">
                <a:solidFill>
                  <a:srgbClr val="000000"/>
                </a:solidFill>
                <a:latin typeface="Glacial Indifference"/>
                <a:ea typeface="Glacial Indifference"/>
                <a:cs typeface="Glacial Indifference"/>
                <a:sym typeface="Glacial Indifference"/>
              </a:rPr>
              <a:t>An Artificial Neural Network (ANN) is a machine learning model inspired by the human brain, designed to recognize patterns and make predict</a:t>
            </a:r>
            <a:r>
              <a:rPr lang="en-US" sz="2487">
                <a:solidFill>
                  <a:srgbClr val="000000"/>
                </a:solidFill>
                <a:latin typeface="Glacial Indifference"/>
                <a:ea typeface="Glacial Indifference"/>
                <a:cs typeface="Glacial Indifference"/>
                <a:sym typeface="Glacial Indifference"/>
              </a:rPr>
              <a:t>ions. It consists of layers of neurons that process and transform data.</a:t>
            </a:r>
          </a:p>
          <a:p>
            <a:pPr algn="l">
              <a:lnSpc>
                <a:spcPts val="3730"/>
              </a:lnSpc>
            </a:pP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9540" y="0"/>
                  </a:moveTo>
                  <a:lnTo>
                    <a:pt x="4265186" y="0"/>
                  </a:lnTo>
                  <a:cubicBezTo>
                    <a:pt x="4270455" y="0"/>
                    <a:pt x="4274726" y="4271"/>
                    <a:pt x="4274726" y="9540"/>
                  </a:cubicBezTo>
                  <a:lnTo>
                    <a:pt x="4274726" y="2157927"/>
                  </a:lnTo>
                  <a:cubicBezTo>
                    <a:pt x="4274726" y="2163195"/>
                    <a:pt x="4270455" y="2167467"/>
                    <a:pt x="4265186" y="2167467"/>
                  </a:cubicBezTo>
                  <a:lnTo>
                    <a:pt x="9540" y="2167467"/>
                  </a:lnTo>
                  <a:cubicBezTo>
                    <a:pt x="7010" y="2167467"/>
                    <a:pt x="4583" y="2166462"/>
                    <a:pt x="2794" y="2164673"/>
                  </a:cubicBezTo>
                  <a:cubicBezTo>
                    <a:pt x="1005" y="2162883"/>
                    <a:pt x="0" y="2160457"/>
                    <a:pt x="0" y="2157927"/>
                  </a:cubicBezTo>
                  <a:lnTo>
                    <a:pt x="0" y="9540"/>
                  </a:lnTo>
                  <a:cubicBezTo>
                    <a:pt x="0" y="4271"/>
                    <a:pt x="4271" y="0"/>
                    <a:pt x="9540" y="0"/>
                  </a:cubicBezTo>
                  <a:close/>
                </a:path>
              </a:pathLst>
            </a:custGeom>
            <a:solidFill>
              <a:srgbClr val="1893F8"/>
            </a:solidFill>
            <a:ln w="38100" cap="sq">
              <a:solidFill>
                <a:srgbClr val="000000"/>
              </a:solidFill>
              <a:prstDash val="solid"/>
              <a:miter/>
            </a:ln>
          </p:spPr>
        </p:sp>
        <p:sp>
          <p:nvSpPr>
            <p:cNvPr name="TextBox 4" id="4"/>
            <p:cNvSpPr txBox="true"/>
            <p:nvPr/>
          </p:nvSpPr>
          <p:spPr>
            <a:xfrm>
              <a:off x="0" y="-57150"/>
              <a:ext cx="4274726" cy="2224617"/>
            </a:xfrm>
            <a:prstGeom prst="rect">
              <a:avLst/>
            </a:prstGeom>
          </p:spPr>
          <p:txBody>
            <a:bodyPr anchor="ctr" rtlCol="false" tIns="50800" lIns="50800" bIns="50800" rIns="50800"/>
            <a:lstStyle/>
            <a:p>
              <a:pPr algn="ctr">
                <a:lnSpc>
                  <a:spcPts val="4199"/>
                </a:lnSpc>
              </a:pPr>
            </a:p>
          </p:txBody>
        </p:sp>
      </p:grpSp>
      <p:grpSp>
        <p:nvGrpSpPr>
          <p:cNvPr name="Group 5" id="5"/>
          <p:cNvGrpSpPr/>
          <p:nvPr/>
        </p:nvGrpSpPr>
        <p:grpSpPr>
          <a:xfrm rot="0">
            <a:off x="1338041" y="1365438"/>
            <a:ext cx="15611919" cy="7556123"/>
            <a:chOff x="0" y="0"/>
            <a:chExt cx="4111781" cy="1990090"/>
          </a:xfrm>
        </p:grpSpPr>
        <p:sp>
          <p:nvSpPr>
            <p:cNvPr name="Freeform 6" id="6"/>
            <p:cNvSpPr/>
            <p:nvPr/>
          </p:nvSpPr>
          <p:spPr>
            <a:xfrm flipH="false" flipV="false" rot="0">
              <a:off x="0" y="0"/>
              <a:ext cx="4111781" cy="1990090"/>
            </a:xfrm>
            <a:custGeom>
              <a:avLst/>
              <a:gdLst/>
              <a:ahLst/>
              <a:cxnLst/>
              <a:rect r="r" b="b" t="t" l="l"/>
              <a:pathLst>
                <a:path h="1990090" w="4111781">
                  <a:moveTo>
                    <a:pt x="9918" y="0"/>
                  </a:moveTo>
                  <a:lnTo>
                    <a:pt x="4101863" y="0"/>
                  </a:lnTo>
                  <a:cubicBezTo>
                    <a:pt x="4107341" y="0"/>
                    <a:pt x="4111781" y="4440"/>
                    <a:pt x="4111781" y="9918"/>
                  </a:cubicBezTo>
                  <a:lnTo>
                    <a:pt x="4111781" y="1980172"/>
                  </a:lnTo>
                  <a:cubicBezTo>
                    <a:pt x="4111781" y="1985650"/>
                    <a:pt x="4107341" y="1990090"/>
                    <a:pt x="4101863" y="1990090"/>
                  </a:cubicBezTo>
                  <a:lnTo>
                    <a:pt x="9918" y="1990090"/>
                  </a:lnTo>
                  <a:cubicBezTo>
                    <a:pt x="4440" y="1990090"/>
                    <a:pt x="0" y="1985650"/>
                    <a:pt x="0" y="1980172"/>
                  </a:cubicBezTo>
                  <a:lnTo>
                    <a:pt x="0" y="9918"/>
                  </a:lnTo>
                  <a:cubicBezTo>
                    <a:pt x="0" y="4440"/>
                    <a:pt x="4440" y="0"/>
                    <a:pt x="9918" y="0"/>
                  </a:cubicBezTo>
                  <a:close/>
                </a:path>
              </a:pathLst>
            </a:custGeom>
            <a:solidFill>
              <a:srgbClr val="FFFFFF"/>
            </a:solidFill>
            <a:ln w="38100" cap="sq">
              <a:solidFill>
                <a:srgbClr val="000000"/>
              </a:solidFill>
              <a:prstDash val="solid"/>
              <a:miter/>
            </a:ln>
          </p:spPr>
        </p:sp>
        <p:sp>
          <p:nvSpPr>
            <p:cNvPr name="TextBox 7" id="7"/>
            <p:cNvSpPr txBox="true"/>
            <p:nvPr/>
          </p:nvSpPr>
          <p:spPr>
            <a:xfrm>
              <a:off x="0" y="-57150"/>
              <a:ext cx="4111781" cy="2047240"/>
            </a:xfrm>
            <a:prstGeom prst="rect">
              <a:avLst/>
            </a:prstGeom>
          </p:spPr>
          <p:txBody>
            <a:bodyPr anchor="ctr" rtlCol="false" tIns="50800" lIns="50800" bIns="50800" rIns="50800"/>
            <a:lstStyle/>
            <a:p>
              <a:pPr algn="ctr">
                <a:lnSpc>
                  <a:spcPts val="4199"/>
                </a:lnSpc>
              </a:pPr>
            </a:p>
          </p:txBody>
        </p:sp>
      </p:grpSp>
      <p:grpSp>
        <p:nvGrpSpPr>
          <p:cNvPr name="Group 8" id="8"/>
          <p:cNvGrpSpPr/>
          <p:nvPr/>
        </p:nvGrpSpPr>
        <p:grpSpPr>
          <a:xfrm rot="0">
            <a:off x="1568647" y="1628886"/>
            <a:ext cx="15150707" cy="1630029"/>
            <a:chOff x="0" y="0"/>
            <a:chExt cx="3990310" cy="429308"/>
          </a:xfrm>
        </p:grpSpPr>
        <p:sp>
          <p:nvSpPr>
            <p:cNvPr name="Freeform 9" id="9"/>
            <p:cNvSpPr/>
            <p:nvPr/>
          </p:nvSpPr>
          <p:spPr>
            <a:xfrm flipH="false" flipV="false" rot="0">
              <a:off x="0" y="0"/>
              <a:ext cx="3990310" cy="429308"/>
            </a:xfrm>
            <a:custGeom>
              <a:avLst/>
              <a:gdLst/>
              <a:ahLst/>
              <a:cxnLst/>
              <a:rect r="r" b="b" t="t" l="l"/>
              <a:pathLst>
                <a:path h="429308" w="3990310">
                  <a:moveTo>
                    <a:pt x="10220" y="0"/>
                  </a:moveTo>
                  <a:lnTo>
                    <a:pt x="3980090" y="0"/>
                  </a:lnTo>
                  <a:cubicBezTo>
                    <a:pt x="3985734" y="0"/>
                    <a:pt x="3990310" y="4576"/>
                    <a:pt x="3990310" y="10220"/>
                  </a:cubicBezTo>
                  <a:lnTo>
                    <a:pt x="3990310" y="419088"/>
                  </a:lnTo>
                  <a:cubicBezTo>
                    <a:pt x="3990310" y="424732"/>
                    <a:pt x="3985734" y="429308"/>
                    <a:pt x="3980090" y="429308"/>
                  </a:cubicBezTo>
                  <a:lnTo>
                    <a:pt x="10220" y="429308"/>
                  </a:lnTo>
                  <a:cubicBezTo>
                    <a:pt x="4576" y="429308"/>
                    <a:pt x="0" y="424732"/>
                    <a:pt x="0" y="419088"/>
                  </a:cubicBezTo>
                  <a:lnTo>
                    <a:pt x="0" y="10220"/>
                  </a:lnTo>
                  <a:cubicBezTo>
                    <a:pt x="0" y="4576"/>
                    <a:pt x="4576" y="0"/>
                    <a:pt x="10220" y="0"/>
                  </a:cubicBezTo>
                  <a:close/>
                </a:path>
              </a:pathLst>
            </a:custGeom>
            <a:solidFill>
              <a:srgbClr val="FFFFFF"/>
            </a:solidFill>
            <a:ln w="38100" cap="sq">
              <a:solidFill>
                <a:srgbClr val="000000"/>
              </a:solidFill>
              <a:prstDash val="solid"/>
              <a:miter/>
            </a:ln>
          </p:spPr>
        </p:sp>
        <p:sp>
          <p:nvSpPr>
            <p:cNvPr name="TextBox 10" id="10"/>
            <p:cNvSpPr txBox="true"/>
            <p:nvPr/>
          </p:nvSpPr>
          <p:spPr>
            <a:xfrm>
              <a:off x="0" y="-85725"/>
              <a:ext cx="3990310" cy="515033"/>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000000"/>
                  </a:solidFill>
                  <a:latin typeface="Genty Sans"/>
                  <a:ea typeface="Genty Sans"/>
                  <a:cs typeface="Genty Sans"/>
                  <a:sym typeface="Genty Sans"/>
                </a:rPr>
                <a:t>ARTIFICIAL NEURAL NETWORKS LAYERS</a:t>
              </a:r>
            </a:p>
          </p:txBody>
        </p:sp>
      </p:grpSp>
      <p:grpSp>
        <p:nvGrpSpPr>
          <p:cNvPr name="Group 11" id="11"/>
          <p:cNvGrpSpPr/>
          <p:nvPr/>
        </p:nvGrpSpPr>
        <p:grpSpPr>
          <a:xfrm rot="0">
            <a:off x="1568647" y="3501911"/>
            <a:ext cx="15150707" cy="5145111"/>
            <a:chOff x="0" y="0"/>
            <a:chExt cx="3990310" cy="1355091"/>
          </a:xfrm>
        </p:grpSpPr>
        <p:sp>
          <p:nvSpPr>
            <p:cNvPr name="Freeform 12" id="12"/>
            <p:cNvSpPr/>
            <p:nvPr/>
          </p:nvSpPr>
          <p:spPr>
            <a:xfrm flipH="false" flipV="false" rot="0">
              <a:off x="0" y="0"/>
              <a:ext cx="3990310" cy="1355091"/>
            </a:xfrm>
            <a:custGeom>
              <a:avLst/>
              <a:gdLst/>
              <a:ahLst/>
              <a:cxnLst/>
              <a:rect r="r" b="b" t="t" l="l"/>
              <a:pathLst>
                <a:path h="1355091" w="3990310">
                  <a:moveTo>
                    <a:pt x="10220" y="0"/>
                  </a:moveTo>
                  <a:lnTo>
                    <a:pt x="3980090" y="0"/>
                  </a:lnTo>
                  <a:cubicBezTo>
                    <a:pt x="3985734" y="0"/>
                    <a:pt x="3990310" y="4576"/>
                    <a:pt x="3990310" y="10220"/>
                  </a:cubicBezTo>
                  <a:lnTo>
                    <a:pt x="3990310" y="1344871"/>
                  </a:lnTo>
                  <a:cubicBezTo>
                    <a:pt x="3990310" y="1350516"/>
                    <a:pt x="3985734" y="1355091"/>
                    <a:pt x="3980090" y="1355091"/>
                  </a:cubicBezTo>
                  <a:lnTo>
                    <a:pt x="10220" y="1355091"/>
                  </a:lnTo>
                  <a:cubicBezTo>
                    <a:pt x="4576" y="1355091"/>
                    <a:pt x="0" y="1350516"/>
                    <a:pt x="0" y="1344871"/>
                  </a:cubicBezTo>
                  <a:lnTo>
                    <a:pt x="0" y="10220"/>
                  </a:lnTo>
                  <a:cubicBezTo>
                    <a:pt x="0" y="4576"/>
                    <a:pt x="4576" y="0"/>
                    <a:pt x="10220" y="0"/>
                  </a:cubicBezTo>
                  <a:close/>
                </a:path>
              </a:pathLst>
            </a:custGeom>
            <a:solidFill>
              <a:srgbClr val="FFFFFF"/>
            </a:solidFill>
            <a:ln w="38100" cap="sq">
              <a:solidFill>
                <a:srgbClr val="000000"/>
              </a:solidFill>
              <a:prstDash val="solid"/>
              <a:miter/>
            </a:ln>
          </p:spPr>
        </p:sp>
        <p:sp>
          <p:nvSpPr>
            <p:cNvPr name="TextBox 13" id="13"/>
            <p:cNvSpPr txBox="true"/>
            <p:nvPr/>
          </p:nvSpPr>
          <p:spPr>
            <a:xfrm>
              <a:off x="0" y="-57150"/>
              <a:ext cx="3990310" cy="1412241"/>
            </a:xfrm>
            <a:prstGeom prst="rect">
              <a:avLst/>
            </a:prstGeom>
          </p:spPr>
          <p:txBody>
            <a:bodyPr anchor="ctr" rtlCol="false" tIns="254000" lIns="254000" bIns="254000" rIns="254000"/>
            <a:lstStyle/>
            <a:p>
              <a:pPr algn="l">
                <a:lnSpc>
                  <a:spcPts val="3779"/>
                </a:lnSpc>
              </a:pPr>
            </a:p>
          </p:txBody>
        </p:sp>
      </p:grpSp>
      <p:sp>
        <p:nvSpPr>
          <p:cNvPr name="TextBox 14" id="14"/>
          <p:cNvSpPr txBox="true"/>
          <p:nvPr/>
        </p:nvSpPr>
        <p:spPr>
          <a:xfrm rot="0">
            <a:off x="1755042" y="3940364"/>
            <a:ext cx="14597274" cy="3706821"/>
          </a:xfrm>
          <a:prstGeom prst="rect">
            <a:avLst/>
          </a:prstGeom>
        </p:spPr>
        <p:txBody>
          <a:bodyPr anchor="t" rtlCol="false" tIns="0" lIns="0" bIns="0" rIns="0">
            <a:spAutoFit/>
          </a:bodyPr>
          <a:lstStyle/>
          <a:p>
            <a:pPr algn="l">
              <a:lnSpc>
                <a:spcPts val="3687"/>
              </a:lnSpc>
            </a:pPr>
            <a:r>
              <a:rPr lang="en-US" sz="2458" b="true">
                <a:solidFill>
                  <a:srgbClr val="000000"/>
                </a:solidFill>
                <a:latin typeface="Glacial Indifference Bold"/>
                <a:ea typeface="Glacial Indifference Bold"/>
                <a:cs typeface="Glacial Indifference Bold"/>
                <a:sym typeface="Glacial Indifference Bold"/>
              </a:rPr>
              <a:t>Input Layer shape=(X_train.shape[1],)</a:t>
            </a:r>
            <a:r>
              <a:rPr lang="en-US" sz="2458">
                <a:solidFill>
                  <a:srgbClr val="000000"/>
                </a:solidFill>
                <a:latin typeface="Glacial Indifference"/>
                <a:ea typeface="Glacial Indifference"/>
                <a:cs typeface="Glacial Indifference"/>
                <a:sym typeface="Glacial Indifference"/>
              </a:rPr>
              <a:t>  -----------------Number of features in input data</a:t>
            </a:r>
          </a:p>
          <a:p>
            <a:pPr algn="l">
              <a:lnSpc>
                <a:spcPts val="3687"/>
              </a:lnSpc>
            </a:pPr>
          </a:p>
          <a:p>
            <a:pPr algn="l">
              <a:lnSpc>
                <a:spcPts val="3687"/>
              </a:lnSpc>
            </a:pPr>
            <a:r>
              <a:rPr lang="en-US" sz="2458" b="true">
                <a:solidFill>
                  <a:srgbClr val="000000"/>
                </a:solidFill>
                <a:latin typeface="Glacial Indifference Bold"/>
                <a:ea typeface="Glacial Indifference Bold"/>
                <a:cs typeface="Glacial Indifference Bold"/>
                <a:sym typeface="Glacial Indifference Bold"/>
              </a:rPr>
              <a:t>Hidden Layers- 10 hidden layers</a:t>
            </a:r>
          </a:p>
          <a:p>
            <a:pPr algn="l">
              <a:lnSpc>
                <a:spcPts val="3687"/>
              </a:lnSpc>
            </a:pPr>
            <a:r>
              <a:rPr lang="en-US" sz="2458">
                <a:solidFill>
                  <a:srgbClr val="000000"/>
                </a:solidFill>
                <a:latin typeface="Glacial Indifference"/>
                <a:ea typeface="Glacial Indifference"/>
                <a:cs typeface="Glacial Indifference"/>
                <a:sym typeface="Glacial Indifference"/>
              </a:rPr>
              <a:t>Neurons per Layer-256 → 128 → 64 → 64 → 32 → 32 → 16 → 16 → 8 → 8 </a:t>
            </a:r>
          </a:p>
          <a:p>
            <a:pPr algn="l">
              <a:lnSpc>
                <a:spcPts val="3687"/>
              </a:lnSpc>
            </a:pPr>
          </a:p>
          <a:p>
            <a:pPr algn="l">
              <a:lnSpc>
                <a:spcPts val="3687"/>
              </a:lnSpc>
            </a:pPr>
            <a:r>
              <a:rPr lang="en-US" sz="2458" b="true">
                <a:solidFill>
                  <a:srgbClr val="000000"/>
                </a:solidFill>
                <a:latin typeface="Glacial Indifference Bold"/>
                <a:ea typeface="Glacial Indifference Bold"/>
                <a:cs typeface="Glacial Indifference Bold"/>
                <a:sym typeface="Glacial Indifference Bold"/>
              </a:rPr>
              <a:t>Activatio</a:t>
            </a:r>
            <a:r>
              <a:rPr lang="en-US" sz="2458" b="true">
                <a:solidFill>
                  <a:srgbClr val="000000"/>
                </a:solidFill>
                <a:latin typeface="Glacial Indifference Bold"/>
                <a:ea typeface="Glacial Indifference Bold"/>
                <a:cs typeface="Glacial Indifference Bold"/>
                <a:sym typeface="Glacial Indifference Bold"/>
              </a:rPr>
              <a:t>n Function ReLU (hidden layers)--</a:t>
            </a:r>
            <a:r>
              <a:rPr lang="en-US" sz="2458">
                <a:solidFill>
                  <a:srgbClr val="000000"/>
                </a:solidFill>
                <a:latin typeface="Glacial Indifference"/>
                <a:ea typeface="Glacial Indifference"/>
                <a:cs typeface="Glacial Indifference"/>
                <a:sym typeface="Glacial Indifference"/>
              </a:rPr>
              <a:t> Prevents vanish</a:t>
            </a:r>
            <a:r>
              <a:rPr lang="en-US" sz="2458">
                <a:solidFill>
                  <a:srgbClr val="000000"/>
                </a:solidFill>
                <a:latin typeface="Glacial Indifference"/>
                <a:ea typeface="Glacial Indifference"/>
                <a:cs typeface="Glacial Indifference"/>
                <a:sym typeface="Glacial Indifference"/>
              </a:rPr>
              <a:t>ing gradient, improves non-linearity</a:t>
            </a:r>
          </a:p>
          <a:p>
            <a:pPr algn="l">
              <a:lnSpc>
                <a:spcPts val="3687"/>
              </a:lnSpc>
            </a:pPr>
          </a:p>
          <a:p>
            <a:pPr algn="l">
              <a:lnSpc>
                <a:spcPts val="3687"/>
              </a:lnSpc>
            </a:pPr>
            <a:r>
              <a:rPr lang="en-US" sz="2458" b="true">
                <a:solidFill>
                  <a:srgbClr val="000000"/>
                </a:solidFill>
                <a:latin typeface="Glacial Indifference Bold"/>
                <a:ea typeface="Glacial Indifference Bold"/>
                <a:cs typeface="Glacial Indifference Bold"/>
                <a:sym typeface="Glacial Indifference Bold"/>
              </a:rPr>
              <a:t>Output Layer</a:t>
            </a:r>
            <a:r>
              <a:rPr lang="en-US" sz="2458">
                <a:solidFill>
                  <a:srgbClr val="000000"/>
                </a:solidFill>
                <a:latin typeface="Glacial Indifference"/>
                <a:ea typeface="Glacial Indifference"/>
                <a:cs typeface="Glacial Indifference"/>
                <a:sym typeface="Glacial Indifference"/>
              </a:rPr>
              <a:t> 1 neuron, Sigmoid Binary classification (output between 0 and 1)</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9540" y="0"/>
                  </a:moveTo>
                  <a:lnTo>
                    <a:pt x="4265186" y="0"/>
                  </a:lnTo>
                  <a:cubicBezTo>
                    <a:pt x="4270455" y="0"/>
                    <a:pt x="4274726" y="4271"/>
                    <a:pt x="4274726" y="9540"/>
                  </a:cubicBezTo>
                  <a:lnTo>
                    <a:pt x="4274726" y="2157927"/>
                  </a:lnTo>
                  <a:cubicBezTo>
                    <a:pt x="4274726" y="2163195"/>
                    <a:pt x="4270455" y="2167467"/>
                    <a:pt x="4265186" y="2167467"/>
                  </a:cubicBezTo>
                  <a:lnTo>
                    <a:pt x="9540" y="2167467"/>
                  </a:lnTo>
                  <a:cubicBezTo>
                    <a:pt x="7010" y="2167467"/>
                    <a:pt x="4583" y="2166462"/>
                    <a:pt x="2794" y="2164673"/>
                  </a:cubicBezTo>
                  <a:cubicBezTo>
                    <a:pt x="1005" y="2162883"/>
                    <a:pt x="0" y="2160457"/>
                    <a:pt x="0" y="2157927"/>
                  </a:cubicBezTo>
                  <a:lnTo>
                    <a:pt x="0" y="9540"/>
                  </a:lnTo>
                  <a:cubicBezTo>
                    <a:pt x="0" y="4271"/>
                    <a:pt x="4271" y="0"/>
                    <a:pt x="9540" y="0"/>
                  </a:cubicBezTo>
                  <a:close/>
                </a:path>
              </a:pathLst>
            </a:custGeom>
            <a:solidFill>
              <a:srgbClr val="1893F8"/>
            </a:solidFill>
            <a:ln w="38100" cap="sq">
              <a:solidFill>
                <a:srgbClr val="000000"/>
              </a:solidFill>
              <a:prstDash val="solid"/>
              <a:miter/>
            </a:ln>
          </p:spPr>
        </p:sp>
        <p:sp>
          <p:nvSpPr>
            <p:cNvPr name="TextBox 4" id="4"/>
            <p:cNvSpPr txBox="true"/>
            <p:nvPr/>
          </p:nvSpPr>
          <p:spPr>
            <a:xfrm>
              <a:off x="0" y="-57150"/>
              <a:ext cx="4274726" cy="2224617"/>
            </a:xfrm>
            <a:prstGeom prst="rect">
              <a:avLst/>
            </a:prstGeom>
          </p:spPr>
          <p:txBody>
            <a:bodyPr anchor="ctr" rtlCol="false" tIns="50800" lIns="50800" bIns="50800" rIns="50800"/>
            <a:lstStyle/>
            <a:p>
              <a:pPr algn="ctr">
                <a:lnSpc>
                  <a:spcPts val="4199"/>
                </a:lnSpc>
              </a:pPr>
            </a:p>
          </p:txBody>
        </p:sp>
      </p:grpSp>
      <p:grpSp>
        <p:nvGrpSpPr>
          <p:cNvPr name="Group 5" id="5"/>
          <p:cNvGrpSpPr/>
          <p:nvPr/>
        </p:nvGrpSpPr>
        <p:grpSpPr>
          <a:xfrm rot="0">
            <a:off x="1338041" y="1365438"/>
            <a:ext cx="15611919" cy="7556123"/>
            <a:chOff x="0" y="0"/>
            <a:chExt cx="4111781" cy="1990090"/>
          </a:xfrm>
        </p:grpSpPr>
        <p:sp>
          <p:nvSpPr>
            <p:cNvPr name="Freeform 6" id="6"/>
            <p:cNvSpPr/>
            <p:nvPr/>
          </p:nvSpPr>
          <p:spPr>
            <a:xfrm flipH="false" flipV="false" rot="0">
              <a:off x="0" y="0"/>
              <a:ext cx="4111781" cy="1990090"/>
            </a:xfrm>
            <a:custGeom>
              <a:avLst/>
              <a:gdLst/>
              <a:ahLst/>
              <a:cxnLst/>
              <a:rect r="r" b="b" t="t" l="l"/>
              <a:pathLst>
                <a:path h="1990090" w="4111781">
                  <a:moveTo>
                    <a:pt x="9918" y="0"/>
                  </a:moveTo>
                  <a:lnTo>
                    <a:pt x="4101863" y="0"/>
                  </a:lnTo>
                  <a:cubicBezTo>
                    <a:pt x="4107341" y="0"/>
                    <a:pt x="4111781" y="4440"/>
                    <a:pt x="4111781" y="9918"/>
                  </a:cubicBezTo>
                  <a:lnTo>
                    <a:pt x="4111781" y="1980172"/>
                  </a:lnTo>
                  <a:cubicBezTo>
                    <a:pt x="4111781" y="1985650"/>
                    <a:pt x="4107341" y="1990090"/>
                    <a:pt x="4101863" y="1990090"/>
                  </a:cubicBezTo>
                  <a:lnTo>
                    <a:pt x="9918" y="1990090"/>
                  </a:lnTo>
                  <a:cubicBezTo>
                    <a:pt x="4440" y="1990090"/>
                    <a:pt x="0" y="1985650"/>
                    <a:pt x="0" y="1980172"/>
                  </a:cubicBezTo>
                  <a:lnTo>
                    <a:pt x="0" y="9918"/>
                  </a:lnTo>
                  <a:cubicBezTo>
                    <a:pt x="0" y="4440"/>
                    <a:pt x="4440" y="0"/>
                    <a:pt x="9918" y="0"/>
                  </a:cubicBezTo>
                  <a:close/>
                </a:path>
              </a:pathLst>
            </a:custGeom>
            <a:solidFill>
              <a:srgbClr val="FFFFFF"/>
            </a:solidFill>
            <a:ln w="38100" cap="sq">
              <a:solidFill>
                <a:srgbClr val="000000"/>
              </a:solidFill>
              <a:prstDash val="solid"/>
              <a:miter/>
            </a:ln>
          </p:spPr>
        </p:sp>
        <p:sp>
          <p:nvSpPr>
            <p:cNvPr name="TextBox 7" id="7"/>
            <p:cNvSpPr txBox="true"/>
            <p:nvPr/>
          </p:nvSpPr>
          <p:spPr>
            <a:xfrm>
              <a:off x="0" y="-57150"/>
              <a:ext cx="4111781" cy="2047240"/>
            </a:xfrm>
            <a:prstGeom prst="rect">
              <a:avLst/>
            </a:prstGeom>
          </p:spPr>
          <p:txBody>
            <a:bodyPr anchor="ctr" rtlCol="false" tIns="50800" lIns="50800" bIns="50800" rIns="50800"/>
            <a:lstStyle/>
            <a:p>
              <a:pPr algn="ctr">
                <a:lnSpc>
                  <a:spcPts val="4199"/>
                </a:lnSpc>
              </a:pPr>
            </a:p>
          </p:txBody>
        </p:sp>
      </p:grpSp>
      <p:grpSp>
        <p:nvGrpSpPr>
          <p:cNvPr name="Group 8" id="8"/>
          <p:cNvGrpSpPr/>
          <p:nvPr/>
        </p:nvGrpSpPr>
        <p:grpSpPr>
          <a:xfrm rot="0">
            <a:off x="1568647" y="1628886"/>
            <a:ext cx="15150707" cy="1630029"/>
            <a:chOff x="0" y="0"/>
            <a:chExt cx="3990310" cy="429308"/>
          </a:xfrm>
        </p:grpSpPr>
        <p:sp>
          <p:nvSpPr>
            <p:cNvPr name="Freeform 9" id="9"/>
            <p:cNvSpPr/>
            <p:nvPr/>
          </p:nvSpPr>
          <p:spPr>
            <a:xfrm flipH="false" flipV="false" rot="0">
              <a:off x="0" y="0"/>
              <a:ext cx="3990310" cy="429308"/>
            </a:xfrm>
            <a:custGeom>
              <a:avLst/>
              <a:gdLst/>
              <a:ahLst/>
              <a:cxnLst/>
              <a:rect r="r" b="b" t="t" l="l"/>
              <a:pathLst>
                <a:path h="429308" w="3990310">
                  <a:moveTo>
                    <a:pt x="10220" y="0"/>
                  </a:moveTo>
                  <a:lnTo>
                    <a:pt x="3980090" y="0"/>
                  </a:lnTo>
                  <a:cubicBezTo>
                    <a:pt x="3985734" y="0"/>
                    <a:pt x="3990310" y="4576"/>
                    <a:pt x="3990310" y="10220"/>
                  </a:cubicBezTo>
                  <a:lnTo>
                    <a:pt x="3990310" y="419088"/>
                  </a:lnTo>
                  <a:cubicBezTo>
                    <a:pt x="3990310" y="424732"/>
                    <a:pt x="3985734" y="429308"/>
                    <a:pt x="3980090" y="429308"/>
                  </a:cubicBezTo>
                  <a:lnTo>
                    <a:pt x="10220" y="429308"/>
                  </a:lnTo>
                  <a:cubicBezTo>
                    <a:pt x="4576" y="429308"/>
                    <a:pt x="0" y="424732"/>
                    <a:pt x="0" y="419088"/>
                  </a:cubicBezTo>
                  <a:lnTo>
                    <a:pt x="0" y="10220"/>
                  </a:lnTo>
                  <a:cubicBezTo>
                    <a:pt x="0" y="4576"/>
                    <a:pt x="4576" y="0"/>
                    <a:pt x="10220" y="0"/>
                  </a:cubicBezTo>
                  <a:close/>
                </a:path>
              </a:pathLst>
            </a:custGeom>
            <a:solidFill>
              <a:srgbClr val="FFFFFF"/>
            </a:solidFill>
            <a:ln w="38100" cap="sq">
              <a:solidFill>
                <a:srgbClr val="000000"/>
              </a:solidFill>
              <a:prstDash val="solid"/>
              <a:miter/>
            </a:ln>
          </p:spPr>
        </p:sp>
        <p:sp>
          <p:nvSpPr>
            <p:cNvPr name="TextBox 10" id="10"/>
            <p:cNvSpPr txBox="true"/>
            <p:nvPr/>
          </p:nvSpPr>
          <p:spPr>
            <a:xfrm>
              <a:off x="0" y="-85725"/>
              <a:ext cx="3990310" cy="515033"/>
            </a:xfrm>
            <a:prstGeom prst="rect">
              <a:avLst/>
            </a:prstGeom>
          </p:spPr>
          <p:txBody>
            <a:bodyPr anchor="ctr" rtlCol="false" tIns="50800" lIns="50800" bIns="50800" rIns="50800"/>
            <a:lstStyle/>
            <a:p>
              <a:pPr algn="ctr" marL="0" indent="0" lvl="0">
                <a:lnSpc>
                  <a:spcPts val="5599"/>
                </a:lnSpc>
                <a:spcBef>
                  <a:spcPct val="0"/>
                </a:spcBef>
              </a:pPr>
              <a:r>
                <a:rPr lang="en-US" sz="3999">
                  <a:solidFill>
                    <a:srgbClr val="000000"/>
                  </a:solidFill>
                  <a:latin typeface="Genty Sans"/>
                  <a:ea typeface="Genty Sans"/>
                  <a:cs typeface="Genty Sans"/>
                  <a:sym typeface="Genty Sans"/>
                </a:rPr>
                <a:t>ARTIFICIAL NEURAL NETWORKS LAYERS</a:t>
              </a:r>
            </a:p>
          </p:txBody>
        </p:sp>
      </p:grpSp>
      <p:grpSp>
        <p:nvGrpSpPr>
          <p:cNvPr name="Group 11" id="11"/>
          <p:cNvGrpSpPr/>
          <p:nvPr/>
        </p:nvGrpSpPr>
        <p:grpSpPr>
          <a:xfrm rot="0">
            <a:off x="1568647" y="3501911"/>
            <a:ext cx="15150707" cy="5145111"/>
            <a:chOff x="0" y="0"/>
            <a:chExt cx="3990310" cy="1355091"/>
          </a:xfrm>
        </p:grpSpPr>
        <p:sp>
          <p:nvSpPr>
            <p:cNvPr name="Freeform 12" id="12"/>
            <p:cNvSpPr/>
            <p:nvPr/>
          </p:nvSpPr>
          <p:spPr>
            <a:xfrm flipH="false" flipV="false" rot="0">
              <a:off x="0" y="0"/>
              <a:ext cx="3990310" cy="1355091"/>
            </a:xfrm>
            <a:custGeom>
              <a:avLst/>
              <a:gdLst/>
              <a:ahLst/>
              <a:cxnLst/>
              <a:rect r="r" b="b" t="t" l="l"/>
              <a:pathLst>
                <a:path h="1355091" w="3990310">
                  <a:moveTo>
                    <a:pt x="10220" y="0"/>
                  </a:moveTo>
                  <a:lnTo>
                    <a:pt x="3980090" y="0"/>
                  </a:lnTo>
                  <a:cubicBezTo>
                    <a:pt x="3985734" y="0"/>
                    <a:pt x="3990310" y="4576"/>
                    <a:pt x="3990310" y="10220"/>
                  </a:cubicBezTo>
                  <a:lnTo>
                    <a:pt x="3990310" y="1344871"/>
                  </a:lnTo>
                  <a:cubicBezTo>
                    <a:pt x="3990310" y="1350516"/>
                    <a:pt x="3985734" y="1355091"/>
                    <a:pt x="3980090" y="1355091"/>
                  </a:cubicBezTo>
                  <a:lnTo>
                    <a:pt x="10220" y="1355091"/>
                  </a:lnTo>
                  <a:cubicBezTo>
                    <a:pt x="4576" y="1355091"/>
                    <a:pt x="0" y="1350516"/>
                    <a:pt x="0" y="1344871"/>
                  </a:cubicBezTo>
                  <a:lnTo>
                    <a:pt x="0" y="10220"/>
                  </a:lnTo>
                  <a:cubicBezTo>
                    <a:pt x="0" y="4576"/>
                    <a:pt x="4576" y="0"/>
                    <a:pt x="10220" y="0"/>
                  </a:cubicBezTo>
                  <a:close/>
                </a:path>
              </a:pathLst>
            </a:custGeom>
            <a:solidFill>
              <a:srgbClr val="FFFFFF"/>
            </a:solidFill>
            <a:ln w="38100" cap="sq">
              <a:solidFill>
                <a:srgbClr val="000000"/>
              </a:solidFill>
              <a:prstDash val="solid"/>
              <a:miter/>
            </a:ln>
          </p:spPr>
        </p:sp>
        <p:sp>
          <p:nvSpPr>
            <p:cNvPr name="TextBox 13" id="13"/>
            <p:cNvSpPr txBox="true"/>
            <p:nvPr/>
          </p:nvSpPr>
          <p:spPr>
            <a:xfrm>
              <a:off x="0" y="-57150"/>
              <a:ext cx="3990310" cy="1412241"/>
            </a:xfrm>
            <a:prstGeom prst="rect">
              <a:avLst/>
            </a:prstGeom>
          </p:spPr>
          <p:txBody>
            <a:bodyPr anchor="ctr" rtlCol="false" tIns="254000" lIns="254000" bIns="254000" rIns="254000"/>
            <a:lstStyle/>
            <a:p>
              <a:pPr algn="l">
                <a:lnSpc>
                  <a:spcPts val="3779"/>
                </a:lnSpc>
              </a:pPr>
            </a:p>
          </p:txBody>
        </p:sp>
      </p:grpSp>
      <p:sp>
        <p:nvSpPr>
          <p:cNvPr name="TextBox 14" id="14"/>
          <p:cNvSpPr txBox="true"/>
          <p:nvPr/>
        </p:nvSpPr>
        <p:spPr>
          <a:xfrm rot="0">
            <a:off x="1755042" y="3940364"/>
            <a:ext cx="14597274" cy="3240096"/>
          </a:xfrm>
          <a:prstGeom prst="rect">
            <a:avLst/>
          </a:prstGeom>
        </p:spPr>
        <p:txBody>
          <a:bodyPr anchor="t" rtlCol="false" tIns="0" lIns="0" bIns="0" rIns="0">
            <a:spAutoFit/>
          </a:bodyPr>
          <a:lstStyle/>
          <a:p>
            <a:pPr algn="l" marL="530708" indent="-265354" lvl="1">
              <a:lnSpc>
                <a:spcPts val="3687"/>
              </a:lnSpc>
              <a:buFont typeface="Arial"/>
              <a:buChar char="•"/>
            </a:pPr>
            <a:r>
              <a:rPr lang="en-US" b="true" sz="2458">
                <a:solidFill>
                  <a:srgbClr val="000000"/>
                </a:solidFill>
                <a:latin typeface="Glacial Indifference Bold"/>
                <a:ea typeface="Glacial Indifference Bold"/>
                <a:cs typeface="Glacial Indifference Bold"/>
                <a:sym typeface="Glacial Indifference Bold"/>
              </a:rPr>
              <a:t>Batch Normalization-- applied after first dense layer-- Stabilizes activations and speeds up</a:t>
            </a:r>
            <a:r>
              <a:rPr lang="en-US" b="true" sz="2458">
                <a:solidFill>
                  <a:srgbClr val="000000"/>
                </a:solidFill>
                <a:latin typeface="Glacial Indifference Bold"/>
                <a:ea typeface="Glacial Indifference Bold"/>
                <a:cs typeface="Glacial Indifference Bold"/>
                <a:sym typeface="Glacial Indifference Bold"/>
              </a:rPr>
              <a:t> training</a:t>
            </a:r>
          </a:p>
          <a:p>
            <a:pPr algn="l" marL="530708" indent="-265354" lvl="1">
              <a:lnSpc>
                <a:spcPts val="3687"/>
              </a:lnSpc>
              <a:buFont typeface="Arial"/>
              <a:buChar char="•"/>
            </a:pPr>
            <a:r>
              <a:rPr lang="en-US" b="true" sz="2458">
                <a:solidFill>
                  <a:srgbClr val="000000"/>
                </a:solidFill>
                <a:latin typeface="Glacial Indifference Bold"/>
                <a:ea typeface="Glacial Indifference Bold"/>
                <a:cs typeface="Glacial Indifference Bold"/>
                <a:sym typeface="Glacial Indifference Bold"/>
              </a:rPr>
              <a:t>Dro</a:t>
            </a:r>
            <a:r>
              <a:rPr lang="en-US" b="true" sz="2458">
                <a:solidFill>
                  <a:srgbClr val="000000"/>
                </a:solidFill>
                <a:latin typeface="Glacial Indifference Bold"/>
                <a:ea typeface="Glacial Indifference Bold"/>
                <a:cs typeface="Glacial Indifference Bold"/>
                <a:sym typeface="Glacial Indifference Bold"/>
              </a:rPr>
              <a:t>pout 0.3-- Drops 30% of neurons randomly per iteration to prevent overfitting</a:t>
            </a:r>
          </a:p>
          <a:p>
            <a:pPr algn="l" marL="530708" indent="-265354" lvl="1">
              <a:lnSpc>
                <a:spcPts val="3687"/>
              </a:lnSpc>
              <a:buFont typeface="Arial"/>
              <a:buChar char="•"/>
            </a:pPr>
            <a:r>
              <a:rPr lang="en-US" b="true" sz="2458">
                <a:solidFill>
                  <a:srgbClr val="000000"/>
                </a:solidFill>
                <a:latin typeface="Glacial Indifference Bold"/>
                <a:ea typeface="Glacial Indifference Bold"/>
                <a:cs typeface="Glacial Indifference Bold"/>
                <a:sym typeface="Glacial Indifference Bold"/>
              </a:rPr>
              <a:t>Optimizer Adam Adaptive learning rate optimization</a:t>
            </a:r>
          </a:p>
          <a:p>
            <a:pPr algn="l" marL="530708" indent="-265354" lvl="1">
              <a:lnSpc>
                <a:spcPts val="3687"/>
              </a:lnSpc>
              <a:buFont typeface="Arial"/>
              <a:buChar char="•"/>
            </a:pPr>
            <a:r>
              <a:rPr lang="en-US" b="true" sz="2458">
                <a:solidFill>
                  <a:srgbClr val="000000"/>
                </a:solidFill>
                <a:latin typeface="Glacial Indifference Bold"/>
                <a:ea typeface="Glacial Indifference Bold"/>
                <a:cs typeface="Glacial Indifference Bold"/>
                <a:sym typeface="Glacial Indifference Bold"/>
              </a:rPr>
              <a:t>Learning Rate 0.0005 Controls step size for weight updates (smaller = stable but slower)</a:t>
            </a:r>
          </a:p>
          <a:p>
            <a:pPr algn="l" marL="530708" indent="-265354" lvl="1">
              <a:lnSpc>
                <a:spcPts val="3687"/>
              </a:lnSpc>
              <a:buFont typeface="Arial"/>
              <a:buChar char="•"/>
            </a:pPr>
            <a:r>
              <a:rPr lang="en-US" b="true" sz="2458">
                <a:solidFill>
                  <a:srgbClr val="000000"/>
                </a:solidFill>
                <a:latin typeface="Glacial Indifference Bold"/>
                <a:ea typeface="Glacial Indifference Bold"/>
                <a:cs typeface="Glacial Indifference Bold"/>
                <a:sym typeface="Glacial Indifference Bold"/>
              </a:rPr>
              <a:t>Loss Function binary_crossentropy Suitable for binary classification</a:t>
            </a:r>
          </a:p>
          <a:p>
            <a:pPr algn="l" marL="530708" indent="-265354" lvl="1">
              <a:lnSpc>
                <a:spcPts val="3687"/>
              </a:lnSpc>
              <a:buFont typeface="Arial"/>
              <a:buChar char="•"/>
            </a:pPr>
            <a:r>
              <a:rPr lang="en-US" b="true" sz="2458">
                <a:solidFill>
                  <a:srgbClr val="000000"/>
                </a:solidFill>
                <a:latin typeface="Glacial Indifference Bold"/>
                <a:ea typeface="Glacial Indifference Bold"/>
                <a:cs typeface="Glacial Indifference Bold"/>
                <a:sym typeface="Glacial Indifference Bold"/>
              </a:rPr>
              <a:t>Metrics accuracy Measures classification performance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ED875"/>
        </a:solidFill>
      </p:bgPr>
    </p:bg>
    <p:spTree>
      <p:nvGrpSpPr>
        <p:cNvPr id="1" name=""/>
        <p:cNvGrpSpPr/>
        <p:nvPr/>
      </p:nvGrpSpPr>
      <p:grpSpPr>
        <a:xfrm>
          <a:off x="0" y="0"/>
          <a:ext cx="0" cy="0"/>
          <a:chOff x="0" y="0"/>
          <a:chExt cx="0" cy="0"/>
        </a:xfrm>
      </p:grpSpPr>
      <p:grpSp>
        <p:nvGrpSpPr>
          <p:cNvPr name="Group 2" id="2"/>
          <p:cNvGrpSpPr/>
          <p:nvPr/>
        </p:nvGrpSpPr>
        <p:grpSpPr>
          <a:xfrm rot="0">
            <a:off x="504776" y="493677"/>
            <a:ext cx="17278447" cy="9299645"/>
            <a:chOff x="0" y="0"/>
            <a:chExt cx="210052641" cy="113055011"/>
          </a:xfrm>
        </p:grpSpPr>
        <p:sp>
          <p:nvSpPr>
            <p:cNvPr name="Freeform 3" id="3"/>
            <p:cNvSpPr/>
            <p:nvPr/>
          </p:nvSpPr>
          <p:spPr>
            <a:xfrm flipH="false" flipV="false" rot="0">
              <a:off x="72390" y="72390"/>
              <a:ext cx="209907872" cy="112910233"/>
            </a:xfrm>
            <a:custGeom>
              <a:avLst/>
              <a:gdLst/>
              <a:ahLst/>
              <a:cxnLst/>
              <a:rect r="r" b="b" t="t" l="l"/>
              <a:pathLst>
                <a:path h="112910233" w="209907872">
                  <a:moveTo>
                    <a:pt x="0" y="0"/>
                  </a:moveTo>
                  <a:lnTo>
                    <a:pt x="209907872" y="0"/>
                  </a:lnTo>
                  <a:lnTo>
                    <a:pt x="209907872" y="112910233"/>
                  </a:lnTo>
                  <a:lnTo>
                    <a:pt x="0" y="112910233"/>
                  </a:lnTo>
                  <a:lnTo>
                    <a:pt x="0" y="0"/>
                  </a:lnTo>
                  <a:close/>
                </a:path>
              </a:pathLst>
            </a:custGeom>
            <a:solidFill>
              <a:srgbClr val="FFFFFF"/>
            </a:solidFill>
          </p:spPr>
        </p:sp>
        <p:sp>
          <p:nvSpPr>
            <p:cNvPr name="Freeform 4" id="4"/>
            <p:cNvSpPr/>
            <p:nvPr/>
          </p:nvSpPr>
          <p:spPr>
            <a:xfrm flipH="false" flipV="false" rot="0">
              <a:off x="0" y="0"/>
              <a:ext cx="210052642" cy="113055016"/>
            </a:xfrm>
            <a:custGeom>
              <a:avLst/>
              <a:gdLst/>
              <a:ahLst/>
              <a:cxnLst/>
              <a:rect r="r" b="b" t="t" l="l"/>
              <a:pathLst>
                <a:path h="113055016" w="210052642">
                  <a:moveTo>
                    <a:pt x="209907857" y="112910231"/>
                  </a:moveTo>
                  <a:lnTo>
                    <a:pt x="210052642" y="112910231"/>
                  </a:lnTo>
                  <a:lnTo>
                    <a:pt x="210052642" y="113055016"/>
                  </a:lnTo>
                  <a:lnTo>
                    <a:pt x="209907857" y="113055016"/>
                  </a:lnTo>
                  <a:lnTo>
                    <a:pt x="209907857" y="112910231"/>
                  </a:lnTo>
                  <a:close/>
                  <a:moveTo>
                    <a:pt x="0" y="144780"/>
                  </a:moveTo>
                  <a:lnTo>
                    <a:pt x="144780" y="144780"/>
                  </a:lnTo>
                  <a:lnTo>
                    <a:pt x="144780" y="112910231"/>
                  </a:lnTo>
                  <a:lnTo>
                    <a:pt x="0" y="112910231"/>
                  </a:lnTo>
                  <a:lnTo>
                    <a:pt x="0" y="144780"/>
                  </a:lnTo>
                  <a:close/>
                  <a:moveTo>
                    <a:pt x="0" y="112910231"/>
                  </a:moveTo>
                  <a:lnTo>
                    <a:pt x="144780" y="112910231"/>
                  </a:lnTo>
                  <a:lnTo>
                    <a:pt x="144780" y="113055016"/>
                  </a:lnTo>
                  <a:lnTo>
                    <a:pt x="0" y="113055016"/>
                  </a:lnTo>
                  <a:lnTo>
                    <a:pt x="0" y="112910231"/>
                  </a:lnTo>
                  <a:close/>
                  <a:moveTo>
                    <a:pt x="209907857" y="144780"/>
                  </a:moveTo>
                  <a:lnTo>
                    <a:pt x="210052642" y="144780"/>
                  </a:lnTo>
                  <a:lnTo>
                    <a:pt x="210052642" y="112910231"/>
                  </a:lnTo>
                  <a:lnTo>
                    <a:pt x="209907857" y="112910231"/>
                  </a:lnTo>
                  <a:lnTo>
                    <a:pt x="209907857" y="144780"/>
                  </a:lnTo>
                  <a:close/>
                  <a:moveTo>
                    <a:pt x="144780" y="112910231"/>
                  </a:moveTo>
                  <a:lnTo>
                    <a:pt x="209907857" y="112910231"/>
                  </a:lnTo>
                  <a:lnTo>
                    <a:pt x="209907857" y="113055016"/>
                  </a:lnTo>
                  <a:lnTo>
                    <a:pt x="144780" y="113055016"/>
                  </a:lnTo>
                  <a:lnTo>
                    <a:pt x="144780" y="112910231"/>
                  </a:lnTo>
                  <a:close/>
                  <a:moveTo>
                    <a:pt x="209907857" y="0"/>
                  </a:moveTo>
                  <a:lnTo>
                    <a:pt x="210052642" y="0"/>
                  </a:lnTo>
                  <a:lnTo>
                    <a:pt x="210052642" y="144780"/>
                  </a:lnTo>
                  <a:lnTo>
                    <a:pt x="209907857" y="144780"/>
                  </a:lnTo>
                  <a:lnTo>
                    <a:pt x="209907857" y="0"/>
                  </a:lnTo>
                  <a:close/>
                  <a:moveTo>
                    <a:pt x="0" y="0"/>
                  </a:moveTo>
                  <a:lnTo>
                    <a:pt x="144780" y="0"/>
                  </a:lnTo>
                  <a:lnTo>
                    <a:pt x="144780" y="144780"/>
                  </a:lnTo>
                  <a:lnTo>
                    <a:pt x="0" y="144780"/>
                  </a:lnTo>
                  <a:lnTo>
                    <a:pt x="0" y="0"/>
                  </a:lnTo>
                  <a:close/>
                  <a:moveTo>
                    <a:pt x="144780" y="0"/>
                  </a:moveTo>
                  <a:lnTo>
                    <a:pt x="209907857" y="0"/>
                  </a:lnTo>
                  <a:lnTo>
                    <a:pt x="209907857" y="144780"/>
                  </a:lnTo>
                  <a:lnTo>
                    <a:pt x="144780" y="144780"/>
                  </a:lnTo>
                  <a:lnTo>
                    <a:pt x="144780" y="0"/>
                  </a:lnTo>
                  <a:close/>
                </a:path>
              </a:pathLst>
            </a:custGeom>
            <a:solidFill>
              <a:srgbClr val="FFFFFF"/>
            </a:solidFill>
          </p:spPr>
        </p:sp>
      </p:grpSp>
      <p:sp>
        <p:nvSpPr>
          <p:cNvPr name="Freeform 5" id="5"/>
          <p:cNvSpPr/>
          <p:nvPr/>
        </p:nvSpPr>
        <p:spPr>
          <a:xfrm flipH="false" flipV="false" rot="0">
            <a:off x="1533463" y="2414486"/>
            <a:ext cx="7415054" cy="6051366"/>
          </a:xfrm>
          <a:custGeom>
            <a:avLst/>
            <a:gdLst/>
            <a:ahLst/>
            <a:cxnLst/>
            <a:rect r="r" b="b" t="t" l="l"/>
            <a:pathLst>
              <a:path h="6051366" w="7415054">
                <a:moveTo>
                  <a:pt x="0" y="0"/>
                </a:moveTo>
                <a:lnTo>
                  <a:pt x="7415055" y="0"/>
                </a:lnTo>
                <a:lnTo>
                  <a:pt x="7415055" y="6051366"/>
                </a:lnTo>
                <a:lnTo>
                  <a:pt x="0" y="6051366"/>
                </a:lnTo>
                <a:lnTo>
                  <a:pt x="0" y="0"/>
                </a:lnTo>
                <a:close/>
              </a:path>
            </a:pathLst>
          </a:custGeom>
          <a:blipFill>
            <a:blip r:embed="rId2"/>
            <a:stretch>
              <a:fillRect l="0" t="0" r="0" b="0"/>
            </a:stretch>
          </a:blipFill>
        </p:spPr>
      </p:sp>
      <p:sp>
        <p:nvSpPr>
          <p:cNvPr name="TextBox 6" id="6"/>
          <p:cNvSpPr txBox="true"/>
          <p:nvPr/>
        </p:nvSpPr>
        <p:spPr>
          <a:xfrm rot="0">
            <a:off x="1028700" y="685800"/>
            <a:ext cx="15343640" cy="1728686"/>
          </a:xfrm>
          <a:prstGeom prst="rect">
            <a:avLst/>
          </a:prstGeom>
        </p:spPr>
        <p:txBody>
          <a:bodyPr anchor="t" rtlCol="false" tIns="0" lIns="0" bIns="0" rIns="0">
            <a:spAutoFit/>
          </a:bodyPr>
          <a:lstStyle/>
          <a:p>
            <a:pPr algn="l">
              <a:lnSpc>
                <a:spcPts val="14695"/>
              </a:lnSpc>
            </a:pPr>
            <a:r>
              <a:rPr lang="en-US" sz="9184">
                <a:solidFill>
                  <a:srgbClr val="8BC5E5"/>
                </a:solidFill>
                <a:latin typeface="Fredoka"/>
                <a:ea typeface="Fredoka"/>
                <a:cs typeface="Fredoka"/>
                <a:sym typeface="Fredoka"/>
              </a:rPr>
              <a:t>PERFORMANCE METRICS</a:t>
            </a:r>
          </a:p>
        </p:txBody>
      </p:sp>
      <p:sp>
        <p:nvSpPr>
          <p:cNvPr name="TextBox 7" id="7"/>
          <p:cNvSpPr txBox="true"/>
          <p:nvPr/>
        </p:nvSpPr>
        <p:spPr>
          <a:xfrm rot="0">
            <a:off x="1737913" y="8759967"/>
            <a:ext cx="7210605" cy="753619"/>
          </a:xfrm>
          <a:prstGeom prst="rect">
            <a:avLst/>
          </a:prstGeom>
        </p:spPr>
        <p:txBody>
          <a:bodyPr anchor="t" rtlCol="false" tIns="0" lIns="0" bIns="0" rIns="0">
            <a:spAutoFit/>
          </a:bodyPr>
          <a:lstStyle/>
          <a:p>
            <a:pPr algn="l">
              <a:lnSpc>
                <a:spcPts val="5729"/>
              </a:lnSpc>
            </a:pPr>
            <a:r>
              <a:rPr lang="en-US" sz="5208">
                <a:solidFill>
                  <a:srgbClr val="000000"/>
                </a:solidFill>
                <a:latin typeface="KG Primary Penmanship"/>
                <a:ea typeface="KG Primary Penmanship"/>
                <a:cs typeface="KG Primary Penmanship"/>
                <a:sym typeface="KG Primary Penmanship"/>
              </a:rPr>
              <a:t>ANN Confusion matrix</a:t>
            </a:r>
          </a:p>
        </p:txBody>
      </p:sp>
      <p:sp>
        <p:nvSpPr>
          <p:cNvPr name="TextBox 8" id="8"/>
          <p:cNvSpPr txBox="true"/>
          <p:nvPr/>
        </p:nvSpPr>
        <p:spPr>
          <a:xfrm rot="0">
            <a:off x="9144000" y="2694374"/>
            <a:ext cx="6993580" cy="6425040"/>
          </a:xfrm>
          <a:prstGeom prst="rect">
            <a:avLst/>
          </a:prstGeom>
        </p:spPr>
        <p:txBody>
          <a:bodyPr anchor="t" rtlCol="false" tIns="0" lIns="0" bIns="0" rIns="0">
            <a:spAutoFit/>
          </a:bodyPr>
          <a:lstStyle/>
          <a:p>
            <a:pPr algn="ctr">
              <a:lnSpc>
                <a:spcPts val="3913"/>
              </a:lnSpc>
            </a:pPr>
          </a:p>
          <a:p>
            <a:pPr algn="ctr">
              <a:lnSpc>
                <a:spcPts val="3913"/>
              </a:lnSpc>
              <a:spcBef>
                <a:spcPct val="0"/>
              </a:spcBef>
            </a:pPr>
            <a:r>
              <a:rPr lang="en-US" sz="2795">
                <a:solidFill>
                  <a:srgbClr val="000000"/>
                </a:solidFill>
                <a:latin typeface="Baloo"/>
                <a:ea typeface="Baloo"/>
                <a:cs typeface="Baloo"/>
                <a:sym typeface="Baloo"/>
              </a:rPr>
              <a:t>Acc</a:t>
            </a:r>
            <a:r>
              <a:rPr lang="en-US" sz="2795">
                <a:solidFill>
                  <a:srgbClr val="000000"/>
                </a:solidFill>
                <a:latin typeface="Baloo"/>
                <a:ea typeface="Baloo"/>
                <a:cs typeface="Baloo"/>
                <a:sym typeface="Baloo"/>
              </a:rPr>
              <a:t>uracy -84.85%</a:t>
            </a:r>
          </a:p>
          <a:p>
            <a:pPr algn="ctr">
              <a:lnSpc>
                <a:spcPts val="3913"/>
              </a:lnSpc>
              <a:spcBef>
                <a:spcPct val="0"/>
              </a:spcBef>
            </a:pPr>
          </a:p>
          <a:p>
            <a:pPr algn="ctr">
              <a:lnSpc>
                <a:spcPts val="3913"/>
              </a:lnSpc>
              <a:spcBef>
                <a:spcPct val="0"/>
              </a:spcBef>
            </a:pPr>
            <a:r>
              <a:rPr lang="en-US" sz="2795">
                <a:solidFill>
                  <a:srgbClr val="000000"/>
                </a:solidFill>
                <a:latin typeface="Baloo"/>
                <a:ea typeface="Baloo"/>
                <a:cs typeface="Baloo"/>
                <a:sym typeface="Baloo"/>
              </a:rPr>
              <a:t>Precision - 0.7377</a:t>
            </a:r>
          </a:p>
          <a:p>
            <a:pPr algn="ctr">
              <a:lnSpc>
                <a:spcPts val="3913"/>
              </a:lnSpc>
              <a:spcBef>
                <a:spcPct val="0"/>
              </a:spcBef>
            </a:pPr>
          </a:p>
          <a:p>
            <a:pPr algn="ctr">
              <a:lnSpc>
                <a:spcPts val="3913"/>
              </a:lnSpc>
              <a:spcBef>
                <a:spcPct val="0"/>
              </a:spcBef>
            </a:pPr>
            <a:r>
              <a:rPr lang="en-US" sz="2795">
                <a:solidFill>
                  <a:srgbClr val="000000"/>
                </a:solidFill>
                <a:latin typeface="Baloo"/>
                <a:ea typeface="Baloo"/>
                <a:cs typeface="Baloo"/>
                <a:sym typeface="Baloo"/>
              </a:rPr>
              <a:t>Recall - 0.8782</a:t>
            </a:r>
          </a:p>
          <a:p>
            <a:pPr algn="ctr">
              <a:lnSpc>
                <a:spcPts val="3913"/>
              </a:lnSpc>
              <a:spcBef>
                <a:spcPct val="0"/>
              </a:spcBef>
            </a:pPr>
          </a:p>
          <a:p>
            <a:pPr algn="ctr">
              <a:lnSpc>
                <a:spcPts val="3913"/>
              </a:lnSpc>
              <a:spcBef>
                <a:spcPct val="0"/>
              </a:spcBef>
            </a:pPr>
            <a:r>
              <a:rPr lang="en-US" sz="2795">
                <a:solidFill>
                  <a:srgbClr val="000000"/>
                </a:solidFill>
                <a:latin typeface="Baloo"/>
                <a:ea typeface="Baloo"/>
                <a:cs typeface="Baloo"/>
                <a:sym typeface="Baloo"/>
              </a:rPr>
              <a:t> Specificity - 0.8326</a:t>
            </a:r>
          </a:p>
          <a:p>
            <a:pPr algn="ctr">
              <a:lnSpc>
                <a:spcPts val="3913"/>
              </a:lnSpc>
              <a:spcBef>
                <a:spcPct val="0"/>
              </a:spcBef>
            </a:pPr>
          </a:p>
          <a:p>
            <a:pPr algn="ctr">
              <a:lnSpc>
                <a:spcPts val="3913"/>
              </a:lnSpc>
              <a:spcBef>
                <a:spcPct val="0"/>
              </a:spcBef>
            </a:pPr>
            <a:r>
              <a:rPr lang="en-US" sz="2795">
                <a:solidFill>
                  <a:srgbClr val="000000"/>
                </a:solidFill>
                <a:latin typeface="Baloo"/>
                <a:ea typeface="Baloo"/>
                <a:cs typeface="Baloo"/>
                <a:sym typeface="Baloo"/>
              </a:rPr>
              <a:t>F1-score - 0.8018</a:t>
            </a:r>
          </a:p>
          <a:p>
            <a:pPr algn="ctr">
              <a:lnSpc>
                <a:spcPts val="3913"/>
              </a:lnSpc>
              <a:spcBef>
                <a:spcPct val="0"/>
              </a:spcBef>
            </a:pPr>
          </a:p>
          <a:p>
            <a:pPr algn="ctr">
              <a:lnSpc>
                <a:spcPts val="3913"/>
              </a:lnSpc>
              <a:spcBef>
                <a:spcPct val="0"/>
              </a:spcBef>
            </a:pPr>
          </a:p>
          <a:p>
            <a:pPr algn="ctr">
              <a:lnSpc>
                <a:spcPts val="3913"/>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D875"/>
        </a:solidFill>
      </p:bgPr>
    </p:bg>
    <p:spTree>
      <p:nvGrpSpPr>
        <p:cNvPr id="1" name=""/>
        <p:cNvGrpSpPr/>
        <p:nvPr/>
      </p:nvGrpSpPr>
      <p:grpSpPr>
        <a:xfrm>
          <a:off x="0" y="0"/>
          <a:ext cx="0" cy="0"/>
          <a:chOff x="0" y="0"/>
          <a:chExt cx="0" cy="0"/>
        </a:xfrm>
      </p:grpSpPr>
      <p:sp>
        <p:nvSpPr>
          <p:cNvPr name="Freeform 2" id="2"/>
          <p:cNvSpPr/>
          <p:nvPr/>
        </p:nvSpPr>
        <p:spPr>
          <a:xfrm flipH="false" flipV="false" rot="0">
            <a:off x="1652106" y="1793476"/>
            <a:ext cx="14298126" cy="6410953"/>
          </a:xfrm>
          <a:custGeom>
            <a:avLst/>
            <a:gdLst/>
            <a:ahLst/>
            <a:cxnLst/>
            <a:rect r="r" b="b" t="t" l="l"/>
            <a:pathLst>
              <a:path h="6410953" w="14298126">
                <a:moveTo>
                  <a:pt x="0" y="0"/>
                </a:moveTo>
                <a:lnTo>
                  <a:pt x="14298126" y="0"/>
                </a:lnTo>
                <a:lnTo>
                  <a:pt x="14298126" y="6410953"/>
                </a:lnTo>
                <a:lnTo>
                  <a:pt x="0" y="6410953"/>
                </a:lnTo>
                <a:lnTo>
                  <a:pt x="0" y="0"/>
                </a:lnTo>
                <a:close/>
              </a:path>
            </a:pathLst>
          </a:custGeom>
          <a:blipFill>
            <a:blip r:embed="rId2"/>
            <a:stretch>
              <a:fillRect l="0" t="-180" r="0" b="-180"/>
            </a:stretch>
          </a:blipFill>
        </p:spPr>
      </p:sp>
      <p:sp>
        <p:nvSpPr>
          <p:cNvPr name="TextBox 3" id="3"/>
          <p:cNvSpPr txBox="true"/>
          <p:nvPr/>
        </p:nvSpPr>
        <p:spPr>
          <a:xfrm rot="0">
            <a:off x="0" y="323850"/>
            <a:ext cx="18288000" cy="1196974"/>
          </a:xfrm>
          <a:prstGeom prst="rect">
            <a:avLst/>
          </a:prstGeom>
        </p:spPr>
        <p:txBody>
          <a:bodyPr anchor="t" rtlCol="false" tIns="0" lIns="0" bIns="0" rIns="0">
            <a:spAutoFit/>
          </a:bodyPr>
          <a:lstStyle/>
          <a:p>
            <a:pPr algn="ctr">
              <a:lnSpc>
                <a:spcPts val="8499"/>
              </a:lnSpc>
            </a:pPr>
            <a:r>
              <a:rPr lang="en-US" b="true" sz="9999" spc="-299">
                <a:solidFill>
                  <a:srgbClr val="428CE2"/>
                </a:solidFill>
                <a:latin typeface="Barlow Condensed Semi-Bold"/>
                <a:ea typeface="Barlow Condensed Semi-Bold"/>
                <a:cs typeface="Barlow Condensed Semi-Bold"/>
                <a:sym typeface="Barlow Condensed Semi-Bold"/>
              </a:rPr>
              <a:t>ACCURACY AND LOSSES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28827" y="562208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67212" y="1170845"/>
            <a:ext cx="12061658" cy="1641178"/>
          </a:xfrm>
          <a:prstGeom prst="rect">
            <a:avLst/>
          </a:prstGeom>
        </p:spPr>
        <p:txBody>
          <a:bodyPr anchor="t" rtlCol="false" tIns="0" lIns="0" bIns="0" rIns="0">
            <a:spAutoFit/>
          </a:bodyPr>
          <a:lstStyle/>
          <a:p>
            <a:pPr algn="ctr">
              <a:lnSpc>
                <a:spcPts val="11992"/>
              </a:lnSpc>
            </a:pPr>
            <a:r>
              <a:rPr lang="en-US" sz="13325" i="true" spc="-666">
                <a:solidFill>
                  <a:srgbClr val="8B61C2"/>
                </a:solidFill>
                <a:latin typeface="TT Ramillas Italics"/>
                <a:ea typeface="TT Ramillas Italics"/>
                <a:cs typeface="TT Ramillas Italics"/>
                <a:sym typeface="TT Ramillas Italics"/>
              </a:rPr>
              <a:t>Conclusion</a:t>
            </a:r>
          </a:p>
        </p:txBody>
      </p:sp>
      <p:sp>
        <p:nvSpPr>
          <p:cNvPr name="TextBox 4" id="4"/>
          <p:cNvSpPr txBox="true"/>
          <p:nvPr/>
        </p:nvSpPr>
        <p:spPr>
          <a:xfrm rot="0">
            <a:off x="245051" y="2981325"/>
            <a:ext cx="13990592" cy="42576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Baloo"/>
                <a:ea typeface="Baloo"/>
                <a:cs typeface="Baloo"/>
                <a:sym typeface="Baloo"/>
              </a:rPr>
              <a:t>The co</a:t>
            </a:r>
            <a:r>
              <a:rPr lang="en-US" sz="3000">
                <a:solidFill>
                  <a:srgbClr val="000000"/>
                </a:solidFill>
                <a:latin typeface="Baloo"/>
                <a:ea typeface="Baloo"/>
                <a:cs typeface="Baloo"/>
                <a:sym typeface="Baloo"/>
              </a:rPr>
              <a:t>mparison of different machine learning models for water quality prediction emphasizes the advantages and disadvantages of each method. On the basis of accuracy, recall, and overall performance, SVM and ANN models are the best options for this classification task. Their high recall values indicate that they are extremely efficient in identifying cases of poor water quality, which makes them especially valuable in scenarios where failing to detect such cases could have serious implications.</a:t>
            </a:r>
          </a:p>
          <a:p>
            <a:pPr algn="l">
              <a:lnSpc>
                <a:spcPts val="4200"/>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033" t="-53778" r="-1017" b="-7669"/>
            </a:stretch>
          </a:blipFill>
        </p:spPr>
      </p:sp>
      <p:grpSp>
        <p:nvGrpSpPr>
          <p:cNvPr name="Group 3" id="3"/>
          <p:cNvGrpSpPr/>
          <p:nvPr/>
        </p:nvGrpSpPr>
        <p:grpSpPr>
          <a:xfrm rot="0">
            <a:off x="10926000" y="4389135"/>
            <a:ext cx="2912696" cy="291269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5EA4"/>
            </a:solidFill>
          </p:spPr>
        </p:sp>
        <p:sp>
          <p:nvSpPr>
            <p:cNvPr name="TextBox 5" id="5"/>
            <p:cNvSpPr txBox="true"/>
            <p:nvPr/>
          </p:nvSpPr>
          <p:spPr>
            <a:xfrm>
              <a:off x="76200" y="123825"/>
              <a:ext cx="660400" cy="612775"/>
            </a:xfrm>
            <a:prstGeom prst="rect">
              <a:avLst/>
            </a:prstGeom>
          </p:spPr>
          <p:txBody>
            <a:bodyPr anchor="ctr" rtlCol="false" tIns="50800" lIns="50800" bIns="50800" rIns="50800"/>
            <a:lstStyle/>
            <a:p>
              <a:pPr algn="ctr">
                <a:lnSpc>
                  <a:spcPts val="4499"/>
                </a:lnSpc>
              </a:pPr>
              <a:r>
                <a:rPr lang="en-US" b="true" sz="4499" spc="220">
                  <a:solidFill>
                    <a:srgbClr val="FFFFFF"/>
                  </a:solidFill>
                  <a:latin typeface="Poppins Bold"/>
                  <a:ea typeface="Poppins Bold"/>
                  <a:cs typeface="Poppins Bold"/>
                  <a:sym typeface="Poppins Bold"/>
                </a:rPr>
                <a:t>ANN</a:t>
              </a:r>
            </a:p>
          </p:txBody>
        </p:sp>
      </p:grpSp>
      <p:sp>
        <p:nvSpPr>
          <p:cNvPr name="TextBox 6" id="6"/>
          <p:cNvSpPr txBox="true"/>
          <p:nvPr/>
        </p:nvSpPr>
        <p:spPr>
          <a:xfrm rot="0">
            <a:off x="2375941" y="334738"/>
            <a:ext cx="14613614" cy="3154530"/>
          </a:xfrm>
          <a:prstGeom prst="rect">
            <a:avLst/>
          </a:prstGeom>
        </p:spPr>
        <p:txBody>
          <a:bodyPr anchor="t" rtlCol="false" tIns="0" lIns="0" bIns="0" rIns="0">
            <a:spAutoFit/>
          </a:bodyPr>
          <a:lstStyle/>
          <a:p>
            <a:pPr algn="ctr">
              <a:lnSpc>
                <a:spcPts val="11461"/>
              </a:lnSpc>
            </a:pPr>
            <a:r>
              <a:rPr lang="en-US" sz="10812">
                <a:solidFill>
                  <a:srgbClr val="FFFFFF"/>
                </a:solidFill>
                <a:latin typeface="Impact"/>
                <a:ea typeface="Impact"/>
                <a:cs typeface="Impact"/>
                <a:sym typeface="Impact"/>
              </a:rPr>
              <a:t>BEST MODEL BASED ON ACCURACY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28827" y="562208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67212" y="1170845"/>
            <a:ext cx="12061658" cy="1641178"/>
          </a:xfrm>
          <a:prstGeom prst="rect">
            <a:avLst/>
          </a:prstGeom>
        </p:spPr>
        <p:txBody>
          <a:bodyPr anchor="t" rtlCol="false" tIns="0" lIns="0" bIns="0" rIns="0">
            <a:spAutoFit/>
          </a:bodyPr>
          <a:lstStyle/>
          <a:p>
            <a:pPr algn="ctr">
              <a:lnSpc>
                <a:spcPts val="11992"/>
              </a:lnSpc>
            </a:pPr>
            <a:r>
              <a:rPr lang="en-US" sz="13325" i="true" spc="-666">
                <a:solidFill>
                  <a:srgbClr val="8B61C2"/>
                </a:solidFill>
                <a:latin typeface="TT Ramillas Italics"/>
                <a:ea typeface="TT Ramillas Italics"/>
                <a:cs typeface="TT Ramillas Italics"/>
                <a:sym typeface="TT Ramillas Italics"/>
              </a:rPr>
              <a:t>FUTURE WORK</a:t>
            </a:r>
          </a:p>
        </p:txBody>
      </p:sp>
      <p:sp>
        <p:nvSpPr>
          <p:cNvPr name="TextBox 4" id="4"/>
          <p:cNvSpPr txBox="true"/>
          <p:nvPr/>
        </p:nvSpPr>
        <p:spPr>
          <a:xfrm rot="0">
            <a:off x="429115" y="3943868"/>
            <a:ext cx="13990592" cy="4397375"/>
          </a:xfrm>
          <a:prstGeom prst="rect">
            <a:avLst/>
          </a:prstGeom>
        </p:spPr>
        <p:txBody>
          <a:bodyPr anchor="t" rtlCol="false" tIns="0" lIns="0" bIns="0" rIns="0">
            <a:spAutoFit/>
          </a:bodyPr>
          <a:lstStyle/>
          <a:p>
            <a:pPr algn="l" marL="1079501" indent="-539750" lvl="1">
              <a:lnSpc>
                <a:spcPts val="7000"/>
              </a:lnSpc>
              <a:buFont typeface="Arial"/>
              <a:buChar char="•"/>
            </a:pPr>
            <a:r>
              <a:rPr lang="en-US" sz="5000">
                <a:solidFill>
                  <a:srgbClr val="000000"/>
                </a:solidFill>
                <a:latin typeface="Baloo"/>
                <a:ea typeface="Baloo"/>
                <a:cs typeface="Baloo"/>
                <a:sym typeface="Baloo"/>
              </a:rPr>
              <a:t>Improve dataset with more parameters.</a:t>
            </a:r>
          </a:p>
          <a:p>
            <a:pPr algn="l" marL="1079501" indent="-539750" lvl="1">
              <a:lnSpc>
                <a:spcPts val="7000"/>
              </a:lnSpc>
              <a:buFont typeface="Arial"/>
              <a:buChar char="•"/>
            </a:pPr>
            <a:r>
              <a:rPr lang="en-US" sz="5000">
                <a:solidFill>
                  <a:srgbClr val="000000"/>
                </a:solidFill>
                <a:latin typeface="Baloo"/>
                <a:ea typeface="Baloo"/>
                <a:cs typeface="Baloo"/>
                <a:sym typeface="Baloo"/>
              </a:rPr>
              <a:t>Deploy as a web-based tool.</a:t>
            </a:r>
          </a:p>
          <a:p>
            <a:pPr algn="l" marL="1079501" indent="-539750" lvl="1">
              <a:lnSpc>
                <a:spcPts val="7000"/>
              </a:lnSpc>
              <a:buFont typeface="Arial"/>
              <a:buChar char="•"/>
            </a:pPr>
            <a:r>
              <a:rPr lang="en-US" sz="5000">
                <a:solidFill>
                  <a:srgbClr val="000000"/>
                </a:solidFill>
                <a:latin typeface="Baloo"/>
                <a:ea typeface="Baloo"/>
                <a:cs typeface="Baloo"/>
                <a:sym typeface="Baloo"/>
              </a:rPr>
              <a:t>Integrate IoT sensors for real-time monitoring.</a:t>
            </a:r>
          </a:p>
          <a:p>
            <a:pPr algn="l">
              <a:lnSpc>
                <a:spcPts val="700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52028" y="1715849"/>
            <a:ext cx="8423406" cy="6960018"/>
          </a:xfrm>
          <a:custGeom>
            <a:avLst/>
            <a:gdLst/>
            <a:ahLst/>
            <a:cxnLst/>
            <a:rect r="r" b="b" t="t" l="l"/>
            <a:pathLst>
              <a:path h="6960018" w="8423406">
                <a:moveTo>
                  <a:pt x="0" y="0"/>
                </a:moveTo>
                <a:lnTo>
                  <a:pt x="8423406" y="0"/>
                </a:lnTo>
                <a:lnTo>
                  <a:pt x="8423406" y="6960017"/>
                </a:lnTo>
                <a:lnTo>
                  <a:pt x="0" y="6960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12802904" y="9019220"/>
            <a:ext cx="3465428" cy="3943588"/>
          </a:xfrm>
          <a:custGeom>
            <a:avLst/>
            <a:gdLst/>
            <a:ahLst/>
            <a:cxnLst/>
            <a:rect r="r" b="b" t="t" l="l"/>
            <a:pathLst>
              <a:path h="3943588" w="3465428">
                <a:moveTo>
                  <a:pt x="0" y="0"/>
                </a:moveTo>
                <a:lnTo>
                  <a:pt x="3465428" y="0"/>
                </a:lnTo>
                <a:lnTo>
                  <a:pt x="3465428" y="3943588"/>
                </a:lnTo>
                <a:lnTo>
                  <a:pt x="0" y="3943588"/>
                </a:lnTo>
                <a:lnTo>
                  <a:pt x="0" y="0"/>
                </a:lnTo>
                <a:close/>
              </a:path>
            </a:pathLst>
          </a:custGeom>
          <a:blipFill>
            <a:blip r:embed="rId3"/>
            <a:stretch>
              <a:fillRect l="0" t="0" r="0" b="0"/>
            </a:stretch>
          </a:blipFill>
        </p:spPr>
      </p:sp>
      <p:sp>
        <p:nvSpPr>
          <p:cNvPr name="Freeform 4" id="4"/>
          <p:cNvSpPr/>
          <p:nvPr/>
        </p:nvSpPr>
        <p:spPr>
          <a:xfrm flipH="false" flipV="false" rot="0">
            <a:off x="15563882" y="8045750"/>
            <a:ext cx="3390836" cy="3132284"/>
          </a:xfrm>
          <a:custGeom>
            <a:avLst/>
            <a:gdLst/>
            <a:ahLst/>
            <a:cxnLst/>
            <a:rect r="r" b="b" t="t" l="l"/>
            <a:pathLst>
              <a:path h="3132284" w="3390836">
                <a:moveTo>
                  <a:pt x="0" y="0"/>
                </a:moveTo>
                <a:lnTo>
                  <a:pt x="3390836" y="0"/>
                </a:lnTo>
                <a:lnTo>
                  <a:pt x="3390836" y="3132285"/>
                </a:lnTo>
                <a:lnTo>
                  <a:pt x="0" y="3132285"/>
                </a:lnTo>
                <a:lnTo>
                  <a:pt x="0" y="0"/>
                </a:lnTo>
                <a:close/>
              </a:path>
            </a:pathLst>
          </a:custGeom>
          <a:blipFill>
            <a:blip r:embed="rId4"/>
            <a:stretch>
              <a:fillRect l="0" t="0" r="0" b="0"/>
            </a:stretch>
          </a:blipFill>
        </p:spPr>
      </p:sp>
      <p:sp>
        <p:nvSpPr>
          <p:cNvPr name="Freeform 5" id="5"/>
          <p:cNvSpPr/>
          <p:nvPr/>
        </p:nvSpPr>
        <p:spPr>
          <a:xfrm flipH="false" flipV="false" rot="735098">
            <a:off x="17012790" y="5558490"/>
            <a:ext cx="2550420" cy="2355951"/>
          </a:xfrm>
          <a:custGeom>
            <a:avLst/>
            <a:gdLst/>
            <a:ahLst/>
            <a:cxnLst/>
            <a:rect r="r" b="b" t="t" l="l"/>
            <a:pathLst>
              <a:path h="2355951" w="2550420">
                <a:moveTo>
                  <a:pt x="0" y="0"/>
                </a:moveTo>
                <a:lnTo>
                  <a:pt x="2550420" y="0"/>
                </a:lnTo>
                <a:lnTo>
                  <a:pt x="2550420" y="2355951"/>
                </a:lnTo>
                <a:lnTo>
                  <a:pt x="0" y="2355951"/>
                </a:lnTo>
                <a:lnTo>
                  <a:pt x="0" y="0"/>
                </a:lnTo>
                <a:close/>
              </a:path>
            </a:pathLst>
          </a:custGeom>
          <a:blipFill>
            <a:blip r:embed="rId4"/>
            <a:stretch>
              <a:fillRect l="0" t="0" r="0" b="0"/>
            </a:stretch>
          </a:blipFill>
        </p:spPr>
      </p:sp>
      <p:sp>
        <p:nvSpPr>
          <p:cNvPr name="Freeform 6" id="6"/>
          <p:cNvSpPr/>
          <p:nvPr/>
        </p:nvSpPr>
        <p:spPr>
          <a:xfrm flipH="true" flipV="false" rot="3880940">
            <a:off x="-859658" y="693803"/>
            <a:ext cx="3227254" cy="4927105"/>
          </a:xfrm>
          <a:custGeom>
            <a:avLst/>
            <a:gdLst/>
            <a:ahLst/>
            <a:cxnLst/>
            <a:rect r="r" b="b" t="t" l="l"/>
            <a:pathLst>
              <a:path h="4927105" w="3227254">
                <a:moveTo>
                  <a:pt x="3227254" y="0"/>
                </a:moveTo>
                <a:lnTo>
                  <a:pt x="0" y="0"/>
                </a:lnTo>
                <a:lnTo>
                  <a:pt x="0" y="4927105"/>
                </a:lnTo>
                <a:lnTo>
                  <a:pt x="3227254" y="4927105"/>
                </a:lnTo>
                <a:lnTo>
                  <a:pt x="3227254" y="0"/>
                </a:lnTo>
                <a:close/>
              </a:path>
            </a:pathLst>
          </a:custGeom>
          <a:blipFill>
            <a:blip r:embed="rId5"/>
            <a:stretch>
              <a:fillRect l="0" t="0" r="0" b="0"/>
            </a:stretch>
          </a:blipFill>
        </p:spPr>
      </p:sp>
      <p:sp>
        <p:nvSpPr>
          <p:cNvPr name="Freeform 7" id="7"/>
          <p:cNvSpPr/>
          <p:nvPr/>
        </p:nvSpPr>
        <p:spPr>
          <a:xfrm flipH="true" flipV="false" rot="2700000">
            <a:off x="-367506" y="-2305346"/>
            <a:ext cx="1826987" cy="4610693"/>
          </a:xfrm>
          <a:custGeom>
            <a:avLst/>
            <a:gdLst/>
            <a:ahLst/>
            <a:cxnLst/>
            <a:rect r="r" b="b" t="t" l="l"/>
            <a:pathLst>
              <a:path h="4610693" w="1826987">
                <a:moveTo>
                  <a:pt x="1826987" y="0"/>
                </a:moveTo>
                <a:lnTo>
                  <a:pt x="0" y="0"/>
                </a:lnTo>
                <a:lnTo>
                  <a:pt x="0" y="4610692"/>
                </a:lnTo>
                <a:lnTo>
                  <a:pt x="1826987" y="4610692"/>
                </a:lnTo>
                <a:lnTo>
                  <a:pt x="1826987" y="0"/>
                </a:lnTo>
                <a:close/>
              </a:path>
            </a:pathLst>
          </a:custGeom>
          <a:blipFill>
            <a:blip r:embed="rId6"/>
            <a:stretch>
              <a:fillRect l="0" t="0" r="0" b="0"/>
            </a:stretch>
          </a:blipFill>
        </p:spPr>
      </p:sp>
      <p:sp>
        <p:nvSpPr>
          <p:cNvPr name="Freeform 8" id="8"/>
          <p:cNvSpPr/>
          <p:nvPr/>
        </p:nvSpPr>
        <p:spPr>
          <a:xfrm flipH="false" flipV="false" rot="8862344">
            <a:off x="2042299" y="-3686438"/>
            <a:ext cx="5543601" cy="5399367"/>
          </a:xfrm>
          <a:custGeom>
            <a:avLst/>
            <a:gdLst/>
            <a:ahLst/>
            <a:cxnLst/>
            <a:rect r="r" b="b" t="t" l="l"/>
            <a:pathLst>
              <a:path h="5399367" w="5543601">
                <a:moveTo>
                  <a:pt x="0" y="0"/>
                </a:moveTo>
                <a:lnTo>
                  <a:pt x="5543601" y="0"/>
                </a:lnTo>
                <a:lnTo>
                  <a:pt x="5543601" y="5399367"/>
                </a:lnTo>
                <a:lnTo>
                  <a:pt x="0" y="5399367"/>
                </a:lnTo>
                <a:lnTo>
                  <a:pt x="0" y="0"/>
                </a:lnTo>
                <a:close/>
              </a:path>
            </a:pathLst>
          </a:custGeom>
          <a:blipFill>
            <a:blip r:embed="rId7"/>
            <a:stretch>
              <a:fillRect l="0" t="0" r="0" b="0"/>
            </a:stretch>
          </a:blipFill>
        </p:spPr>
      </p:sp>
      <p:sp>
        <p:nvSpPr>
          <p:cNvPr name="Freeform 9" id="9"/>
          <p:cNvSpPr/>
          <p:nvPr/>
        </p:nvSpPr>
        <p:spPr>
          <a:xfrm flipH="false" flipV="false" rot="0">
            <a:off x="11233907" y="-4481194"/>
            <a:ext cx="8550234" cy="8229600"/>
          </a:xfrm>
          <a:custGeom>
            <a:avLst/>
            <a:gdLst/>
            <a:ahLst/>
            <a:cxnLst/>
            <a:rect r="r" b="b" t="t" l="l"/>
            <a:pathLst>
              <a:path h="8229600" w="8550234">
                <a:moveTo>
                  <a:pt x="0" y="0"/>
                </a:moveTo>
                <a:lnTo>
                  <a:pt x="8550233" y="0"/>
                </a:lnTo>
                <a:lnTo>
                  <a:pt x="85502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0">
            <a:off x="-3054723" y="7063235"/>
            <a:ext cx="8550234" cy="8229600"/>
          </a:xfrm>
          <a:custGeom>
            <a:avLst/>
            <a:gdLst/>
            <a:ahLst/>
            <a:cxnLst/>
            <a:rect r="r" b="b" t="t" l="l"/>
            <a:pathLst>
              <a:path h="8229600" w="8550234">
                <a:moveTo>
                  <a:pt x="0" y="0"/>
                </a:moveTo>
                <a:lnTo>
                  <a:pt x="8550234" y="0"/>
                </a:lnTo>
                <a:lnTo>
                  <a:pt x="8550234"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256763" y="7383999"/>
            <a:ext cx="3651885" cy="8229600"/>
          </a:xfrm>
          <a:custGeom>
            <a:avLst/>
            <a:gdLst/>
            <a:ahLst/>
            <a:cxnLst/>
            <a:rect r="r" b="b" t="t" l="l"/>
            <a:pathLst>
              <a:path h="8229600" w="3651885">
                <a:moveTo>
                  <a:pt x="0" y="0"/>
                </a:moveTo>
                <a:lnTo>
                  <a:pt x="3651885" y="0"/>
                </a:lnTo>
                <a:lnTo>
                  <a:pt x="3651885" y="8229600"/>
                </a:lnTo>
                <a:lnTo>
                  <a:pt x="0" y="8229600"/>
                </a:lnTo>
                <a:lnTo>
                  <a:pt x="0" y="0"/>
                </a:lnTo>
                <a:close/>
              </a:path>
            </a:pathLst>
          </a:custGeom>
          <a:blipFill>
            <a:blip r:embed="rId9"/>
            <a:stretch>
              <a:fillRect l="0" t="0" r="0" b="0"/>
            </a:stretch>
          </a:blipFill>
        </p:spPr>
      </p:sp>
      <p:sp>
        <p:nvSpPr>
          <p:cNvPr name="Freeform 12" id="12"/>
          <p:cNvSpPr/>
          <p:nvPr/>
        </p:nvSpPr>
        <p:spPr>
          <a:xfrm flipH="false" flipV="true" rot="0">
            <a:off x="14301621" y="-5072245"/>
            <a:ext cx="3651885" cy="8229600"/>
          </a:xfrm>
          <a:custGeom>
            <a:avLst/>
            <a:gdLst/>
            <a:ahLst/>
            <a:cxnLst/>
            <a:rect r="r" b="b" t="t" l="l"/>
            <a:pathLst>
              <a:path h="8229600" w="3651885">
                <a:moveTo>
                  <a:pt x="0" y="8229600"/>
                </a:moveTo>
                <a:lnTo>
                  <a:pt x="3651885" y="8229600"/>
                </a:lnTo>
                <a:lnTo>
                  <a:pt x="3651885" y="0"/>
                </a:lnTo>
                <a:lnTo>
                  <a:pt x="0" y="0"/>
                </a:lnTo>
                <a:lnTo>
                  <a:pt x="0" y="8229600"/>
                </a:lnTo>
                <a:close/>
              </a:path>
            </a:pathLst>
          </a:custGeom>
          <a:blipFill>
            <a:blip r:embed="rId9"/>
            <a:stretch>
              <a:fillRect l="0" t="0" r="0" b="0"/>
            </a:stretch>
          </a:blipFill>
        </p:spPr>
      </p:sp>
      <p:sp>
        <p:nvSpPr>
          <p:cNvPr name="TextBox 13" id="13"/>
          <p:cNvSpPr txBox="true"/>
          <p:nvPr/>
        </p:nvSpPr>
        <p:spPr>
          <a:xfrm rot="0">
            <a:off x="2223159" y="3340000"/>
            <a:ext cx="12951349" cy="1974712"/>
          </a:xfrm>
          <a:prstGeom prst="rect">
            <a:avLst/>
          </a:prstGeom>
        </p:spPr>
        <p:txBody>
          <a:bodyPr anchor="t" rtlCol="false" tIns="0" lIns="0" bIns="0" rIns="0">
            <a:spAutoFit/>
          </a:bodyPr>
          <a:lstStyle/>
          <a:p>
            <a:pPr algn="ctr">
              <a:lnSpc>
                <a:spcPts val="16107"/>
              </a:lnSpc>
            </a:pPr>
            <a:r>
              <a:rPr lang="en-US" sz="11505">
                <a:solidFill>
                  <a:srgbClr val="6E4823"/>
                </a:solidFill>
                <a:latin typeface="Kingred Modern"/>
                <a:ea typeface="Kingred Modern"/>
                <a:cs typeface="Kingred Modern"/>
                <a:sym typeface="Kingred Modern"/>
              </a:rPr>
              <a:t>PRESENTED BY</a:t>
            </a:r>
          </a:p>
        </p:txBody>
      </p:sp>
      <p:sp>
        <p:nvSpPr>
          <p:cNvPr name="TextBox 14" id="14"/>
          <p:cNvSpPr txBox="true"/>
          <p:nvPr/>
        </p:nvSpPr>
        <p:spPr>
          <a:xfrm rot="0">
            <a:off x="5012473" y="5858040"/>
            <a:ext cx="10162036" cy="3134517"/>
          </a:xfrm>
          <a:prstGeom prst="rect">
            <a:avLst/>
          </a:prstGeom>
        </p:spPr>
        <p:txBody>
          <a:bodyPr anchor="t" rtlCol="false" tIns="0" lIns="0" bIns="0" rIns="0">
            <a:spAutoFit/>
          </a:bodyPr>
          <a:lstStyle/>
          <a:p>
            <a:pPr algn="ctr">
              <a:lnSpc>
                <a:spcPts val="6256"/>
              </a:lnSpc>
            </a:pPr>
            <a:r>
              <a:rPr lang="en-US" sz="4468">
                <a:solidFill>
                  <a:srgbClr val="A4835C"/>
                </a:solidFill>
                <a:latin typeface="Helvetica World"/>
                <a:ea typeface="Helvetica World"/>
                <a:cs typeface="Helvetica World"/>
                <a:sym typeface="Helvetica World"/>
              </a:rPr>
              <a:t>D Sai Pavan - CB.EN.U4ELC22011</a:t>
            </a:r>
          </a:p>
          <a:p>
            <a:pPr algn="ctr">
              <a:lnSpc>
                <a:spcPts val="6256"/>
              </a:lnSpc>
            </a:pPr>
            <a:r>
              <a:rPr lang="en-US" sz="4468">
                <a:solidFill>
                  <a:srgbClr val="A4835C"/>
                </a:solidFill>
                <a:latin typeface="Helvetica World"/>
                <a:ea typeface="Helvetica World"/>
                <a:cs typeface="Helvetica World"/>
                <a:sym typeface="Helvetica World"/>
              </a:rPr>
              <a:t>A Kalyan - CB.EN.U4ELC22004</a:t>
            </a:r>
          </a:p>
          <a:p>
            <a:pPr algn="ctr">
              <a:lnSpc>
                <a:spcPts val="6256"/>
              </a:lnSpc>
            </a:pPr>
            <a:r>
              <a:rPr lang="en-US" sz="4468">
                <a:solidFill>
                  <a:srgbClr val="A4835C"/>
                </a:solidFill>
                <a:latin typeface="Helvetica World"/>
                <a:ea typeface="Helvetica World"/>
                <a:cs typeface="Helvetica World"/>
                <a:sym typeface="Helvetica World"/>
              </a:rPr>
              <a:t>V Kiran - CB.EN.U4ELC22065</a:t>
            </a:r>
          </a:p>
          <a:p>
            <a:pPr algn="ctr">
              <a:lnSpc>
                <a:spcPts val="6256"/>
              </a:lnSpc>
              <a:spcBef>
                <a:spcPct val="0"/>
              </a:spcBef>
            </a:pPr>
            <a:r>
              <a:rPr lang="en-US" sz="4468">
                <a:solidFill>
                  <a:srgbClr val="A4835C"/>
                </a:solidFill>
                <a:latin typeface="Helvetica World"/>
                <a:ea typeface="Helvetica World"/>
                <a:cs typeface="Helvetica World"/>
                <a:sym typeface="Helvetica World"/>
              </a:rPr>
              <a:t>A Samanvay  - CB.EN.U4EEE22157</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FFEFE"/>
        </a:solidFill>
      </p:bgPr>
    </p:bg>
    <p:spTree>
      <p:nvGrpSpPr>
        <p:cNvPr id="1" name=""/>
        <p:cNvGrpSpPr/>
        <p:nvPr/>
      </p:nvGrpSpPr>
      <p:grpSpPr>
        <a:xfrm>
          <a:off x="0" y="0"/>
          <a:ext cx="0" cy="0"/>
          <a:chOff x="0" y="0"/>
          <a:chExt cx="0" cy="0"/>
        </a:xfrm>
      </p:grpSpPr>
      <p:sp>
        <p:nvSpPr>
          <p:cNvPr name="TextBox 2" id="2"/>
          <p:cNvSpPr txBox="true"/>
          <p:nvPr/>
        </p:nvSpPr>
        <p:spPr>
          <a:xfrm rot="0">
            <a:off x="2407594" y="1121868"/>
            <a:ext cx="13472813" cy="1473552"/>
          </a:xfrm>
          <a:prstGeom prst="rect">
            <a:avLst/>
          </a:prstGeom>
        </p:spPr>
        <p:txBody>
          <a:bodyPr anchor="t" rtlCol="false" tIns="0" lIns="0" bIns="0" rIns="0">
            <a:spAutoFit/>
          </a:bodyPr>
          <a:lstStyle/>
          <a:p>
            <a:pPr algn="ctr">
              <a:lnSpc>
                <a:spcPts val="10733"/>
              </a:lnSpc>
            </a:pPr>
            <a:r>
              <a:rPr lang="en-US" sz="11925" i="true" spc="-596">
                <a:solidFill>
                  <a:srgbClr val="8B61C2"/>
                </a:solidFill>
                <a:latin typeface="TT Ramillas Italics"/>
                <a:ea typeface="TT Ramillas Italics"/>
                <a:cs typeface="TT Ramillas Italics"/>
                <a:sym typeface="TT Ramillas Italics"/>
              </a:rPr>
              <a:t>INTRODUCTION</a:t>
            </a:r>
          </a:p>
        </p:txBody>
      </p:sp>
      <p:sp>
        <p:nvSpPr>
          <p:cNvPr name="TextBox 3" id="3"/>
          <p:cNvSpPr txBox="true"/>
          <p:nvPr/>
        </p:nvSpPr>
        <p:spPr>
          <a:xfrm rot="0">
            <a:off x="791691" y="2778943"/>
            <a:ext cx="15858015" cy="5743576"/>
          </a:xfrm>
          <a:prstGeom prst="rect">
            <a:avLst/>
          </a:prstGeom>
        </p:spPr>
        <p:txBody>
          <a:bodyPr anchor="t" rtlCol="false" tIns="0" lIns="0" bIns="0" rIns="0">
            <a:spAutoFit/>
          </a:bodyPr>
          <a:lstStyle/>
          <a:p>
            <a:pPr algn="l" marL="647694" indent="-323847" lvl="1">
              <a:lnSpc>
                <a:spcPts val="4199"/>
              </a:lnSpc>
              <a:buFont typeface="Arial"/>
              <a:buChar char="•"/>
            </a:pPr>
            <a:r>
              <a:rPr lang="en-US" b="true" sz="2999">
                <a:solidFill>
                  <a:srgbClr val="000000"/>
                </a:solidFill>
                <a:latin typeface="Glacial Indifference Bold"/>
                <a:ea typeface="Glacial Indifference Bold"/>
                <a:cs typeface="Glacial Indifference Bold"/>
                <a:sym typeface="Glacial Indifference Bold"/>
              </a:rPr>
              <a:t>CONCRETE IS A BASIC BUILDING MATERIAL USED EXTENSIVELY IN INFRASTRUCTURE, BUILDINGS, AND OTHER STRUCTURAL USES. </a:t>
            </a:r>
          </a:p>
          <a:p>
            <a:pPr algn="l">
              <a:lnSpc>
                <a:spcPts val="4199"/>
              </a:lnSpc>
            </a:pPr>
          </a:p>
          <a:p>
            <a:pPr algn="l" marL="647694" indent="-323847" lvl="1">
              <a:lnSpc>
                <a:spcPts val="4199"/>
              </a:lnSpc>
              <a:buFont typeface="Arial"/>
              <a:buChar char="•"/>
            </a:pPr>
            <a:r>
              <a:rPr lang="en-US" b="true" sz="2999">
                <a:solidFill>
                  <a:srgbClr val="000000"/>
                </a:solidFill>
                <a:latin typeface="Glacial Indifference Bold"/>
                <a:ea typeface="Glacial Indifference Bold"/>
                <a:cs typeface="Glacial Indifference Bold"/>
                <a:sym typeface="Glacial Indifference Bold"/>
              </a:rPr>
              <a:t>CONCRETE QUALITY IS INFLUENCED BY THE NATURE OF CEMENT, AGGREGATES, AND WATER EMPLOYED IN THE MIXING PROCESS.</a:t>
            </a:r>
          </a:p>
          <a:p>
            <a:pPr algn="l">
              <a:lnSpc>
                <a:spcPts val="4199"/>
              </a:lnSpc>
            </a:pPr>
          </a:p>
          <a:p>
            <a:pPr algn="l" marL="647694" indent="-323847" lvl="1">
              <a:lnSpc>
                <a:spcPts val="4199"/>
              </a:lnSpc>
              <a:buFont typeface="Arial"/>
              <a:buChar char="•"/>
            </a:pPr>
            <a:r>
              <a:rPr lang="en-US" b="true" sz="2999">
                <a:solidFill>
                  <a:srgbClr val="000000"/>
                </a:solidFill>
                <a:latin typeface="Glacial Indifference Bold"/>
                <a:ea typeface="Glacial Indifference Bold"/>
                <a:cs typeface="Glacial Indifference Bold"/>
                <a:sym typeface="Glacial Indifference Bold"/>
              </a:rPr>
              <a:t>WATER HAS A SIGNIFICANT INFLUENCE ON THE STRENGTH, DURABILITY, AND WORKABILITY OF CONCRETE.</a:t>
            </a:r>
          </a:p>
          <a:p>
            <a:pPr algn="l">
              <a:lnSpc>
                <a:spcPts val="4199"/>
              </a:lnSpc>
            </a:pPr>
          </a:p>
          <a:p>
            <a:pPr algn="l" marL="647694" indent="-323847" lvl="1">
              <a:lnSpc>
                <a:spcPts val="4199"/>
              </a:lnSpc>
              <a:buFont typeface="Arial"/>
              <a:buChar char="•"/>
            </a:pPr>
            <a:r>
              <a:rPr lang="en-US" b="true" sz="2999">
                <a:solidFill>
                  <a:srgbClr val="000000"/>
                </a:solidFill>
                <a:latin typeface="Glacial Indifference Bold"/>
                <a:ea typeface="Glacial Indifference Bold"/>
                <a:cs typeface="Glacial Indifference Bold"/>
                <a:sym typeface="Glacial Indifference Bold"/>
              </a:rPr>
              <a:t>POOR-QUALITY OR CONTAMINATED WATER MAY RESULT IN LOW BONDING STRENGTH, HIGHER POROSITY, AND LONG-TERM STRUCTURAL DETERIORATION.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3A5FF"/>
        </a:solidFill>
      </p:bgPr>
    </p:bg>
    <p:spTree>
      <p:nvGrpSpPr>
        <p:cNvPr id="1" name=""/>
        <p:cNvGrpSpPr/>
        <p:nvPr/>
      </p:nvGrpSpPr>
      <p:grpSpPr>
        <a:xfrm>
          <a:off x="0" y="0"/>
          <a:ext cx="0" cy="0"/>
          <a:chOff x="0" y="0"/>
          <a:chExt cx="0" cy="0"/>
        </a:xfrm>
      </p:grpSpPr>
      <p:sp>
        <p:nvSpPr>
          <p:cNvPr name="Freeform 2" id="2"/>
          <p:cNvSpPr/>
          <p:nvPr/>
        </p:nvSpPr>
        <p:spPr>
          <a:xfrm flipH="false" flipV="false" rot="0">
            <a:off x="15733536" y="1028700"/>
            <a:ext cx="3542364" cy="6511352"/>
          </a:xfrm>
          <a:custGeom>
            <a:avLst/>
            <a:gdLst/>
            <a:ahLst/>
            <a:cxnLst/>
            <a:rect r="r" b="b" t="t" l="l"/>
            <a:pathLst>
              <a:path h="6511352" w="3542364">
                <a:moveTo>
                  <a:pt x="0" y="0"/>
                </a:moveTo>
                <a:lnTo>
                  <a:pt x="3542364" y="0"/>
                </a:lnTo>
                <a:lnTo>
                  <a:pt x="3542364" y="6511352"/>
                </a:lnTo>
                <a:lnTo>
                  <a:pt x="0" y="6511352"/>
                </a:lnTo>
                <a:lnTo>
                  <a:pt x="0" y="0"/>
                </a:lnTo>
                <a:close/>
              </a:path>
            </a:pathLst>
          </a:custGeom>
          <a:blipFill>
            <a:blip r:embed="rId2">
              <a:extLst>
                <a:ext uri="{96DAC541-7B7A-43D3-8B79-37D633B846F1}">
                  <asvg:svgBlip xmlns:asvg="http://schemas.microsoft.com/office/drawing/2016/SVG/main" r:embed="rId3"/>
                </a:ext>
              </a:extLst>
            </a:blip>
            <a:stretch>
              <a:fillRect l="0" t="0" r="-517" b="-32"/>
            </a:stretch>
          </a:blipFill>
        </p:spPr>
      </p:sp>
      <p:grpSp>
        <p:nvGrpSpPr>
          <p:cNvPr name="Group 3" id="3"/>
          <p:cNvGrpSpPr/>
          <p:nvPr/>
        </p:nvGrpSpPr>
        <p:grpSpPr>
          <a:xfrm rot="0">
            <a:off x="2493600" y="698424"/>
            <a:ext cx="13944550" cy="3413849"/>
            <a:chOff x="0" y="0"/>
            <a:chExt cx="18592733" cy="4551799"/>
          </a:xfrm>
        </p:grpSpPr>
        <p:sp>
          <p:nvSpPr>
            <p:cNvPr name="TextBox 4" id="4"/>
            <p:cNvSpPr txBox="true"/>
            <p:nvPr/>
          </p:nvSpPr>
          <p:spPr>
            <a:xfrm rot="0">
              <a:off x="0" y="161925"/>
              <a:ext cx="18592733" cy="2114707"/>
            </a:xfrm>
            <a:prstGeom prst="rect">
              <a:avLst/>
            </a:prstGeom>
          </p:spPr>
          <p:txBody>
            <a:bodyPr anchor="t" rtlCol="false" tIns="0" lIns="0" bIns="0" rIns="0">
              <a:spAutoFit/>
            </a:bodyPr>
            <a:lstStyle/>
            <a:p>
              <a:pPr algn="ctr">
                <a:lnSpc>
                  <a:spcPts val="8407"/>
                </a:lnSpc>
              </a:pPr>
              <a:r>
                <a:rPr lang="en-US" sz="11210">
                  <a:solidFill>
                    <a:srgbClr val="000000"/>
                  </a:solidFill>
                  <a:latin typeface="Agrandir"/>
                  <a:ea typeface="Agrandir"/>
                  <a:cs typeface="Agrandir"/>
                  <a:sym typeface="Agrandir"/>
                </a:rPr>
                <a:t>Problem Statement</a:t>
              </a:r>
            </a:p>
          </p:txBody>
        </p:sp>
        <p:sp>
          <p:nvSpPr>
            <p:cNvPr name="TextBox 5" id="5"/>
            <p:cNvSpPr txBox="true"/>
            <p:nvPr/>
          </p:nvSpPr>
          <p:spPr>
            <a:xfrm rot="0">
              <a:off x="94899" y="1747035"/>
              <a:ext cx="18402935" cy="2804764"/>
            </a:xfrm>
            <a:prstGeom prst="rect">
              <a:avLst/>
            </a:prstGeom>
          </p:spPr>
          <p:txBody>
            <a:bodyPr anchor="t" rtlCol="false" tIns="0" lIns="0" bIns="0" rIns="0">
              <a:spAutoFit/>
            </a:bodyPr>
            <a:lstStyle/>
            <a:p>
              <a:pPr algn="ctr">
                <a:lnSpc>
                  <a:spcPts val="13783"/>
                </a:lnSpc>
              </a:pPr>
            </a:p>
          </p:txBody>
        </p:sp>
      </p:grpSp>
      <p:sp>
        <p:nvSpPr>
          <p:cNvPr name="TextBox 6" id="6"/>
          <p:cNvSpPr txBox="true"/>
          <p:nvPr/>
        </p:nvSpPr>
        <p:spPr>
          <a:xfrm rot="0">
            <a:off x="453322" y="3393667"/>
            <a:ext cx="15085507" cy="3471368"/>
          </a:xfrm>
          <a:prstGeom prst="rect">
            <a:avLst/>
          </a:prstGeom>
        </p:spPr>
        <p:txBody>
          <a:bodyPr anchor="t" rtlCol="false" tIns="0" lIns="0" bIns="0" rIns="0">
            <a:spAutoFit/>
          </a:bodyPr>
          <a:lstStyle/>
          <a:p>
            <a:pPr algn="l">
              <a:lnSpc>
                <a:spcPts val="3168"/>
              </a:lnSpc>
            </a:pPr>
            <a:r>
              <a:rPr lang="en-US" sz="3168" spc="155" b="true">
                <a:solidFill>
                  <a:srgbClr val="000000"/>
                </a:solidFill>
                <a:latin typeface="Poppins Bold"/>
                <a:ea typeface="Poppins Bold"/>
                <a:cs typeface="Poppins Bold"/>
                <a:sym typeface="Poppins Bold"/>
              </a:rPr>
              <a:t>➢ Water quality is a crucial c</a:t>
            </a:r>
            <a:r>
              <a:rPr lang="en-US" b="true" sz="3168" spc="155">
                <a:solidFill>
                  <a:srgbClr val="000000"/>
                </a:solidFill>
                <a:latin typeface="Poppins Bold"/>
                <a:ea typeface="Poppins Bold"/>
                <a:cs typeface="Poppins Bold"/>
                <a:sym typeface="Poppins Bold"/>
              </a:rPr>
              <a:t>omponent in the concrete mixing process, as the quality of the water used can have a significant impact on the strength and durability of the final concrete product</a:t>
            </a:r>
          </a:p>
          <a:p>
            <a:pPr algn="l">
              <a:lnSpc>
                <a:spcPts val="2768"/>
              </a:lnSpc>
            </a:pPr>
          </a:p>
          <a:p>
            <a:pPr algn="l">
              <a:lnSpc>
                <a:spcPts val="2768"/>
              </a:lnSpc>
            </a:pPr>
          </a:p>
          <a:p>
            <a:pPr algn="l">
              <a:lnSpc>
                <a:spcPts val="2768"/>
              </a:lnSpc>
            </a:pPr>
          </a:p>
          <a:p>
            <a:pPr algn="l">
              <a:lnSpc>
                <a:spcPts val="3168"/>
              </a:lnSpc>
            </a:pPr>
            <a:r>
              <a:rPr lang="en-US" b="true" sz="3168" spc="155">
                <a:solidFill>
                  <a:srgbClr val="000000"/>
                </a:solidFill>
                <a:latin typeface="Poppins Bold"/>
                <a:ea typeface="Poppins Bold"/>
                <a:cs typeface="Poppins Bold"/>
                <a:sym typeface="Poppins Bold"/>
              </a:rPr>
              <a:t>➢ Inaccurate water quality testing process can lead to a weaker and less durable final product, resulting in costly repairs and replacements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47429" y="2011184"/>
            <a:ext cx="6740571" cy="7799296"/>
          </a:xfrm>
          <a:custGeom>
            <a:avLst/>
            <a:gdLst/>
            <a:ahLst/>
            <a:cxnLst/>
            <a:rect r="r" b="b" t="t" l="l"/>
            <a:pathLst>
              <a:path h="7799296" w="6740571">
                <a:moveTo>
                  <a:pt x="0" y="0"/>
                </a:moveTo>
                <a:lnTo>
                  <a:pt x="6740571" y="0"/>
                </a:lnTo>
                <a:lnTo>
                  <a:pt x="6740571" y="7799296"/>
                </a:lnTo>
                <a:lnTo>
                  <a:pt x="0" y="7799296"/>
                </a:lnTo>
                <a:lnTo>
                  <a:pt x="0" y="0"/>
                </a:lnTo>
                <a:close/>
              </a:path>
            </a:pathLst>
          </a:custGeom>
          <a:blipFill>
            <a:blip r:embed="rId2"/>
            <a:stretch>
              <a:fillRect l="-74916" t="0" r="-71267" b="0"/>
            </a:stretch>
          </a:blipFill>
        </p:spPr>
      </p:sp>
      <p:sp>
        <p:nvSpPr>
          <p:cNvPr name="TextBox 3" id="3"/>
          <p:cNvSpPr txBox="true"/>
          <p:nvPr/>
        </p:nvSpPr>
        <p:spPr>
          <a:xfrm rot="0">
            <a:off x="511288" y="816852"/>
            <a:ext cx="14182902" cy="1194332"/>
          </a:xfrm>
          <a:prstGeom prst="rect">
            <a:avLst/>
          </a:prstGeom>
        </p:spPr>
        <p:txBody>
          <a:bodyPr anchor="t" rtlCol="false" tIns="0" lIns="0" bIns="0" rIns="0">
            <a:spAutoFit/>
          </a:bodyPr>
          <a:lstStyle/>
          <a:p>
            <a:pPr algn="ctr">
              <a:lnSpc>
                <a:spcPts val="8308"/>
              </a:lnSpc>
            </a:pPr>
            <a:r>
              <a:rPr lang="en-US" sz="10385">
                <a:solidFill>
                  <a:srgbClr val="3BB371"/>
                </a:solidFill>
                <a:latin typeface="TAN Nimbus"/>
                <a:ea typeface="TAN Nimbus"/>
                <a:cs typeface="TAN Nimbus"/>
                <a:sym typeface="TAN Nimbus"/>
              </a:rPr>
              <a:t>Methodology</a:t>
            </a:r>
          </a:p>
        </p:txBody>
      </p:sp>
      <p:sp>
        <p:nvSpPr>
          <p:cNvPr name="TextBox 4" id="4"/>
          <p:cNvSpPr txBox="true"/>
          <p:nvPr/>
        </p:nvSpPr>
        <p:spPr>
          <a:xfrm rot="0">
            <a:off x="0" y="2232106"/>
            <a:ext cx="12170414" cy="5756113"/>
          </a:xfrm>
          <a:prstGeom prst="rect">
            <a:avLst/>
          </a:prstGeom>
        </p:spPr>
        <p:txBody>
          <a:bodyPr anchor="t" rtlCol="false" tIns="0" lIns="0" bIns="0" rIns="0">
            <a:spAutoFit/>
          </a:bodyPr>
          <a:lstStyle/>
          <a:p>
            <a:pPr algn="ctr">
              <a:lnSpc>
                <a:spcPts val="3037"/>
              </a:lnSpc>
            </a:pPr>
          </a:p>
          <a:p>
            <a:pPr algn="ctr">
              <a:lnSpc>
                <a:spcPts val="3037"/>
              </a:lnSpc>
            </a:pPr>
            <a:r>
              <a:rPr lang="en-US" sz="2169">
                <a:solidFill>
                  <a:srgbClr val="000000"/>
                </a:solidFill>
                <a:latin typeface="Poppins"/>
                <a:ea typeface="Poppins"/>
                <a:cs typeface="Poppins"/>
                <a:sym typeface="Poppins"/>
              </a:rPr>
              <a:t>1: Data Preprocessing</a:t>
            </a:r>
          </a:p>
          <a:p>
            <a:pPr algn="ctr">
              <a:lnSpc>
                <a:spcPts val="3037"/>
              </a:lnSpc>
              <a:spcBef>
                <a:spcPct val="0"/>
              </a:spcBef>
            </a:pPr>
            <a:r>
              <a:rPr lang="en-US" sz="2169">
                <a:solidFill>
                  <a:srgbClr val="000000"/>
                </a:solidFill>
                <a:latin typeface="Poppins"/>
                <a:ea typeface="Poppins"/>
                <a:cs typeface="Poppins"/>
                <a:sym typeface="Poppins"/>
              </a:rPr>
              <a:t>Start → L</a:t>
            </a:r>
            <a:r>
              <a:rPr lang="en-US" sz="2169">
                <a:solidFill>
                  <a:srgbClr val="000000"/>
                </a:solidFill>
                <a:latin typeface="Poppins"/>
                <a:ea typeface="Poppins"/>
                <a:cs typeface="Poppins"/>
                <a:sym typeface="Poppins"/>
              </a:rPr>
              <a:t>oad Dataset → Handle Missing Values → Normalize &amp; Scale Data → Split into Training &amp; Testing Sets</a:t>
            </a:r>
          </a:p>
          <a:p>
            <a:pPr algn="ctr">
              <a:lnSpc>
                <a:spcPts val="3037"/>
              </a:lnSpc>
              <a:spcBef>
                <a:spcPct val="0"/>
              </a:spcBef>
            </a:pPr>
          </a:p>
          <a:p>
            <a:pPr algn="ctr">
              <a:lnSpc>
                <a:spcPts val="3037"/>
              </a:lnSpc>
              <a:spcBef>
                <a:spcPct val="0"/>
              </a:spcBef>
            </a:pPr>
            <a:r>
              <a:rPr lang="en-US" sz="2169">
                <a:solidFill>
                  <a:srgbClr val="000000"/>
                </a:solidFill>
                <a:latin typeface="Poppins"/>
                <a:ea typeface="Poppins"/>
                <a:cs typeface="Poppins"/>
                <a:sym typeface="Poppins"/>
              </a:rPr>
              <a:t>2: Model Training &amp; Evaluation</a:t>
            </a:r>
          </a:p>
          <a:p>
            <a:pPr algn="ctr">
              <a:lnSpc>
                <a:spcPts val="3037"/>
              </a:lnSpc>
              <a:spcBef>
                <a:spcPct val="0"/>
              </a:spcBef>
            </a:pPr>
            <a:r>
              <a:rPr lang="en-US" sz="2169">
                <a:solidFill>
                  <a:srgbClr val="000000"/>
                </a:solidFill>
                <a:latin typeface="Poppins"/>
                <a:ea typeface="Poppins"/>
                <a:cs typeface="Poppins"/>
                <a:sym typeface="Poppins"/>
              </a:rPr>
              <a:t>Train XGBoost, ANN, Random Forest, SVM → Evaluate using Accuracy, Precision, Recall, F1-score, Sensitivity, Specificity → Compare Model Performance</a:t>
            </a:r>
          </a:p>
          <a:p>
            <a:pPr algn="ctr">
              <a:lnSpc>
                <a:spcPts val="3037"/>
              </a:lnSpc>
              <a:spcBef>
                <a:spcPct val="0"/>
              </a:spcBef>
            </a:pPr>
          </a:p>
          <a:p>
            <a:pPr algn="ctr">
              <a:lnSpc>
                <a:spcPts val="3037"/>
              </a:lnSpc>
              <a:spcBef>
                <a:spcPct val="0"/>
              </a:spcBef>
            </a:pPr>
            <a:r>
              <a:rPr lang="en-US" sz="2169">
                <a:solidFill>
                  <a:srgbClr val="000000"/>
                </a:solidFill>
                <a:latin typeface="Poppins"/>
                <a:ea typeface="Poppins"/>
                <a:cs typeface="Poppins"/>
                <a:sym typeface="Poppins"/>
              </a:rPr>
              <a:t>3: Model Saving &amp; Deployment</a:t>
            </a:r>
          </a:p>
          <a:p>
            <a:pPr algn="ctr">
              <a:lnSpc>
                <a:spcPts val="3037"/>
              </a:lnSpc>
              <a:spcBef>
                <a:spcPct val="0"/>
              </a:spcBef>
            </a:pPr>
            <a:r>
              <a:rPr lang="en-US" sz="2169">
                <a:solidFill>
                  <a:srgbClr val="000000"/>
                </a:solidFill>
                <a:latin typeface="Poppins"/>
                <a:ea typeface="Poppins"/>
                <a:cs typeface="Poppins"/>
                <a:sym typeface="Poppins"/>
              </a:rPr>
              <a:t>Save Best Model using Joblib/Pickle → Integrate with PyQt5 GUI</a:t>
            </a:r>
          </a:p>
          <a:p>
            <a:pPr algn="ctr">
              <a:lnSpc>
                <a:spcPts val="3037"/>
              </a:lnSpc>
              <a:spcBef>
                <a:spcPct val="0"/>
              </a:spcBef>
            </a:pPr>
          </a:p>
          <a:p>
            <a:pPr algn="ctr">
              <a:lnSpc>
                <a:spcPts val="3037"/>
              </a:lnSpc>
              <a:spcBef>
                <a:spcPct val="0"/>
              </a:spcBef>
            </a:pPr>
            <a:r>
              <a:rPr lang="en-US" sz="2169">
                <a:solidFill>
                  <a:srgbClr val="000000"/>
                </a:solidFill>
                <a:latin typeface="Poppins"/>
                <a:ea typeface="Poppins"/>
                <a:cs typeface="Poppins"/>
                <a:sym typeface="Poppins"/>
              </a:rPr>
              <a:t>4: GUI Implementation (PyQt5)</a:t>
            </a:r>
          </a:p>
          <a:p>
            <a:pPr algn="ctr">
              <a:lnSpc>
                <a:spcPts val="3037"/>
              </a:lnSpc>
              <a:spcBef>
                <a:spcPct val="0"/>
              </a:spcBef>
            </a:pPr>
            <a:r>
              <a:rPr lang="en-US" sz="2169">
                <a:solidFill>
                  <a:srgbClr val="000000"/>
                </a:solidFill>
                <a:latin typeface="Poppins"/>
                <a:ea typeface="Poppins"/>
                <a:cs typeface="Poppins"/>
                <a:sym typeface="Poppins"/>
              </a:rPr>
              <a:t>User Inputs Water Quality Parameters → Select Model from Dropdown → Predict Good/Bad Water Quality → Show Metrics &amp; Graph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1C3C9"/>
        </a:solidFill>
      </p:bgPr>
    </p:bg>
    <p:spTree>
      <p:nvGrpSpPr>
        <p:cNvPr id="1" name=""/>
        <p:cNvGrpSpPr/>
        <p:nvPr/>
      </p:nvGrpSpPr>
      <p:grpSpPr>
        <a:xfrm>
          <a:off x="0" y="0"/>
          <a:ext cx="0" cy="0"/>
          <a:chOff x="0" y="0"/>
          <a:chExt cx="0" cy="0"/>
        </a:xfrm>
      </p:grpSpPr>
      <p:grpSp>
        <p:nvGrpSpPr>
          <p:cNvPr name="Group 2" id="2"/>
          <p:cNvGrpSpPr/>
          <p:nvPr/>
        </p:nvGrpSpPr>
        <p:grpSpPr>
          <a:xfrm rot="0">
            <a:off x="-657375" y="1028700"/>
            <a:ext cx="19602749" cy="8229600"/>
            <a:chOff x="0" y="0"/>
            <a:chExt cx="5162864" cy="2167467"/>
          </a:xfrm>
        </p:grpSpPr>
        <p:sp>
          <p:nvSpPr>
            <p:cNvPr name="Freeform 3" id="3"/>
            <p:cNvSpPr/>
            <p:nvPr/>
          </p:nvSpPr>
          <p:spPr>
            <a:xfrm flipH="false" flipV="false" rot="0">
              <a:off x="0" y="0"/>
              <a:ext cx="5162864" cy="2167467"/>
            </a:xfrm>
            <a:custGeom>
              <a:avLst/>
              <a:gdLst/>
              <a:ahLst/>
              <a:cxnLst/>
              <a:rect r="r" b="b" t="t" l="l"/>
              <a:pathLst>
                <a:path h="2167467" w="5162864">
                  <a:moveTo>
                    <a:pt x="0" y="0"/>
                  </a:moveTo>
                  <a:lnTo>
                    <a:pt x="5162864" y="0"/>
                  </a:lnTo>
                  <a:lnTo>
                    <a:pt x="5162864" y="2167467"/>
                  </a:lnTo>
                  <a:lnTo>
                    <a:pt x="0" y="2167467"/>
                  </a:lnTo>
                  <a:close/>
                </a:path>
              </a:pathLst>
            </a:custGeom>
            <a:solidFill>
              <a:srgbClr val="FFFFFF"/>
            </a:solidFill>
          </p:spPr>
        </p:sp>
        <p:sp>
          <p:nvSpPr>
            <p:cNvPr name="TextBox 4" id="4"/>
            <p:cNvSpPr txBox="true"/>
            <p:nvPr/>
          </p:nvSpPr>
          <p:spPr>
            <a:xfrm>
              <a:off x="0" y="-38100"/>
              <a:ext cx="5162864" cy="220556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V="true">
            <a:off x="-657570" y="9227344"/>
            <a:ext cx="19602749" cy="61912"/>
          </a:xfrm>
          <a:prstGeom prst="line">
            <a:avLst/>
          </a:prstGeom>
          <a:ln cap="flat" w="123825">
            <a:solidFill>
              <a:srgbClr val="FF9E7A"/>
            </a:solidFill>
            <a:prstDash val="solid"/>
            <a:headEnd type="none" len="sm" w="sm"/>
            <a:tailEnd type="none" len="sm" w="sm"/>
          </a:ln>
        </p:spPr>
      </p:sp>
      <p:sp>
        <p:nvSpPr>
          <p:cNvPr name="Freeform 6" id="6"/>
          <p:cNvSpPr/>
          <p:nvPr/>
        </p:nvSpPr>
        <p:spPr>
          <a:xfrm flipH="false" flipV="false" rot="0">
            <a:off x="12911618" y="5174456"/>
            <a:ext cx="5151415" cy="4114800"/>
          </a:xfrm>
          <a:custGeom>
            <a:avLst/>
            <a:gdLst/>
            <a:ahLst/>
            <a:cxnLst/>
            <a:rect r="r" b="b" t="t" l="l"/>
            <a:pathLst>
              <a:path h="4114800" w="5151415">
                <a:moveTo>
                  <a:pt x="0" y="0"/>
                </a:moveTo>
                <a:lnTo>
                  <a:pt x="5151415" y="0"/>
                </a:lnTo>
                <a:lnTo>
                  <a:pt x="515141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flipV="true">
            <a:off x="-657570" y="997744"/>
            <a:ext cx="19602749" cy="61912"/>
          </a:xfrm>
          <a:prstGeom prst="line">
            <a:avLst/>
          </a:prstGeom>
          <a:ln cap="flat" w="123825">
            <a:solidFill>
              <a:srgbClr val="FF9E7A"/>
            </a:solidFill>
            <a:prstDash val="solid"/>
            <a:headEnd type="none" len="sm" w="sm"/>
            <a:tailEnd type="none" len="sm" w="sm"/>
          </a:ln>
        </p:spPr>
      </p:sp>
      <p:sp>
        <p:nvSpPr>
          <p:cNvPr name="TextBox 8" id="8"/>
          <p:cNvSpPr txBox="true"/>
          <p:nvPr/>
        </p:nvSpPr>
        <p:spPr>
          <a:xfrm rot="0">
            <a:off x="122709" y="1802606"/>
            <a:ext cx="15196601" cy="949703"/>
          </a:xfrm>
          <a:prstGeom prst="rect">
            <a:avLst/>
          </a:prstGeom>
        </p:spPr>
        <p:txBody>
          <a:bodyPr anchor="t" rtlCol="false" tIns="0" lIns="0" bIns="0" rIns="0">
            <a:spAutoFit/>
          </a:bodyPr>
          <a:lstStyle/>
          <a:p>
            <a:pPr algn="ctr">
              <a:lnSpc>
                <a:spcPts val="5555"/>
              </a:lnSpc>
            </a:pPr>
            <a:r>
              <a:rPr lang="en-US" sz="11111">
                <a:solidFill>
                  <a:srgbClr val="000000"/>
                </a:solidFill>
                <a:latin typeface="DM Sans"/>
                <a:ea typeface="DM Sans"/>
                <a:cs typeface="DM Sans"/>
                <a:sym typeface="DM Sans"/>
              </a:rPr>
              <a:t>Understanding Dataset</a:t>
            </a:r>
          </a:p>
        </p:txBody>
      </p:sp>
      <p:sp>
        <p:nvSpPr>
          <p:cNvPr name="TextBox 9" id="9"/>
          <p:cNvSpPr txBox="true"/>
          <p:nvPr/>
        </p:nvSpPr>
        <p:spPr>
          <a:xfrm rot="0">
            <a:off x="593094" y="2943005"/>
            <a:ext cx="13461443" cy="4004310"/>
          </a:xfrm>
          <a:prstGeom prst="rect">
            <a:avLst/>
          </a:prstGeom>
        </p:spPr>
        <p:txBody>
          <a:bodyPr anchor="t" rtlCol="false" tIns="0" lIns="0" bIns="0" rIns="0">
            <a:spAutoFit/>
          </a:bodyPr>
          <a:lstStyle/>
          <a:p>
            <a:pPr algn="l">
              <a:lnSpc>
                <a:spcPts val="2400"/>
              </a:lnSpc>
              <a:spcBef>
                <a:spcPct val="0"/>
              </a:spcBef>
            </a:pPr>
            <a:r>
              <a:rPr lang="en-US" b="true" sz="2400" spc="117">
                <a:solidFill>
                  <a:srgbClr val="000000"/>
                </a:solidFill>
                <a:latin typeface="Poppins Bold"/>
                <a:ea typeface="Poppins Bold"/>
                <a:cs typeface="Poppins Bold"/>
                <a:sym typeface="Poppins Bold"/>
              </a:rPr>
              <a:t>Why is the Dataset Imp</a:t>
            </a:r>
            <a:r>
              <a:rPr lang="en-US" b="true" sz="2400" spc="117">
                <a:solidFill>
                  <a:srgbClr val="000000"/>
                </a:solidFill>
                <a:latin typeface="Poppins Bold"/>
                <a:ea typeface="Poppins Bold"/>
                <a:cs typeface="Poppins Bold"/>
                <a:sym typeface="Poppins Bold"/>
              </a:rPr>
              <a:t>ortant?</a:t>
            </a:r>
          </a:p>
          <a:p>
            <a:pPr algn="l">
              <a:lnSpc>
                <a:spcPts val="2400"/>
              </a:lnSpc>
              <a:spcBef>
                <a:spcPct val="0"/>
              </a:spcBef>
            </a:pPr>
          </a:p>
          <a:p>
            <a:pPr algn="l" marL="518163" indent="-259082" lvl="1">
              <a:lnSpc>
                <a:spcPts val="2400"/>
              </a:lnSpc>
              <a:spcBef>
                <a:spcPct val="0"/>
              </a:spcBef>
              <a:buFont typeface="Arial"/>
              <a:buChar char="•"/>
            </a:pPr>
            <a:r>
              <a:rPr lang="en-US" b="true" sz="2400" spc="117">
                <a:solidFill>
                  <a:srgbClr val="000000"/>
                </a:solidFill>
                <a:latin typeface="Poppins Bold"/>
                <a:ea typeface="Poppins Bold"/>
                <a:cs typeface="Poppins Bold"/>
                <a:sym typeface="Poppins Bold"/>
              </a:rPr>
              <a:t>Before applying Machine learning model, First we need to analyse the dataset.</a:t>
            </a:r>
          </a:p>
          <a:p>
            <a:pPr algn="l" marL="518163" indent="-259082" lvl="1">
              <a:lnSpc>
                <a:spcPts val="2400"/>
              </a:lnSpc>
              <a:buFont typeface="Arial"/>
              <a:buChar char="•"/>
            </a:pPr>
            <a:r>
              <a:rPr lang="en-US" b="true" sz="2400" spc="117">
                <a:solidFill>
                  <a:srgbClr val="000000"/>
                </a:solidFill>
                <a:latin typeface="Poppins Bold"/>
                <a:ea typeface="Poppins Bold"/>
                <a:cs typeface="Poppins Bold"/>
                <a:sym typeface="Poppins Bold"/>
              </a:rPr>
              <a:t>Exploratory Data Analysis is Done.</a:t>
            </a:r>
          </a:p>
          <a:p>
            <a:pPr algn="l">
              <a:lnSpc>
                <a:spcPts val="2400"/>
              </a:lnSpc>
            </a:pPr>
          </a:p>
          <a:p>
            <a:pPr algn="l" marL="518163" indent="-259082" lvl="1">
              <a:lnSpc>
                <a:spcPts val="2400"/>
              </a:lnSpc>
              <a:buFont typeface="Arial"/>
              <a:buChar char="•"/>
            </a:pPr>
            <a:r>
              <a:rPr lang="en-US" b="true" sz="2400" spc="117">
                <a:solidFill>
                  <a:srgbClr val="000000"/>
                </a:solidFill>
                <a:latin typeface="Poppins Bold"/>
                <a:ea typeface="Poppins Bold"/>
                <a:cs typeface="Poppins Bold"/>
                <a:sym typeface="Poppins Bold"/>
              </a:rPr>
              <a:t>Understand the dataset’s structure.</a:t>
            </a:r>
          </a:p>
          <a:p>
            <a:pPr algn="l">
              <a:lnSpc>
                <a:spcPts val="2400"/>
              </a:lnSpc>
            </a:pPr>
          </a:p>
          <a:p>
            <a:pPr algn="l" marL="518163" indent="-259082" lvl="1">
              <a:lnSpc>
                <a:spcPts val="2400"/>
              </a:lnSpc>
              <a:buFont typeface="Arial"/>
              <a:buChar char="•"/>
            </a:pPr>
            <a:r>
              <a:rPr lang="en-US" b="true" sz="2400" spc="117">
                <a:solidFill>
                  <a:srgbClr val="000000"/>
                </a:solidFill>
                <a:latin typeface="Poppins Bold"/>
                <a:ea typeface="Poppins Bold"/>
                <a:cs typeface="Poppins Bold"/>
                <a:sym typeface="Poppins Bold"/>
              </a:rPr>
              <a:t>Identify missing values, outliers, and incorrect data types.</a:t>
            </a:r>
          </a:p>
          <a:p>
            <a:pPr algn="l">
              <a:lnSpc>
                <a:spcPts val="2400"/>
              </a:lnSpc>
            </a:pPr>
          </a:p>
          <a:p>
            <a:pPr algn="l" marL="518163" indent="-259082" lvl="1">
              <a:lnSpc>
                <a:spcPts val="2400"/>
              </a:lnSpc>
              <a:buFont typeface="Arial"/>
              <a:buChar char="•"/>
            </a:pPr>
            <a:r>
              <a:rPr lang="en-US" b="true" sz="2400" spc="117">
                <a:solidFill>
                  <a:srgbClr val="000000"/>
                </a:solidFill>
                <a:latin typeface="Poppins Bold"/>
                <a:ea typeface="Poppins Bold"/>
                <a:cs typeface="Poppins Bold"/>
                <a:sym typeface="Poppins Bold"/>
              </a:rPr>
              <a:t>Detect data inconsistencies (e.g., negative values in weight columns).</a:t>
            </a:r>
          </a:p>
          <a:p>
            <a:pPr algn="l">
              <a:lnSpc>
                <a:spcPts val="2400"/>
              </a:lnSpc>
            </a:pPr>
          </a:p>
          <a:p>
            <a:pPr algn="l" marL="518163" indent="-259082" lvl="1">
              <a:lnSpc>
                <a:spcPts val="2400"/>
              </a:lnSpc>
              <a:buFont typeface="Arial"/>
              <a:buChar char="•"/>
            </a:pPr>
            <a:r>
              <a:rPr lang="en-US" b="true" sz="2400" spc="117">
                <a:solidFill>
                  <a:srgbClr val="000000"/>
                </a:solidFill>
                <a:latin typeface="Poppins Bold"/>
                <a:ea typeface="Poppins Bold"/>
                <a:cs typeface="Poppins Bold"/>
                <a:sym typeface="Poppins Bold"/>
              </a:rPr>
              <a:t>Prepare the dataset for data cleaning and feature engineering.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BEF"/>
        </a:solidFill>
      </p:bgPr>
    </p:bg>
    <p:spTree>
      <p:nvGrpSpPr>
        <p:cNvPr id="1" name=""/>
        <p:cNvGrpSpPr/>
        <p:nvPr/>
      </p:nvGrpSpPr>
      <p:grpSpPr>
        <a:xfrm>
          <a:off x="0" y="0"/>
          <a:ext cx="0" cy="0"/>
          <a:chOff x="0" y="0"/>
          <a:chExt cx="0" cy="0"/>
        </a:xfrm>
      </p:grpSpPr>
      <p:grpSp>
        <p:nvGrpSpPr>
          <p:cNvPr name="Group 2" id="2"/>
          <p:cNvGrpSpPr/>
          <p:nvPr/>
        </p:nvGrpSpPr>
        <p:grpSpPr>
          <a:xfrm rot="0">
            <a:off x="0" y="77790"/>
            <a:ext cx="18288000" cy="10209210"/>
            <a:chOff x="0" y="0"/>
            <a:chExt cx="4816593" cy="2688845"/>
          </a:xfrm>
        </p:grpSpPr>
        <p:sp>
          <p:nvSpPr>
            <p:cNvPr name="Freeform 3" id="3"/>
            <p:cNvSpPr/>
            <p:nvPr/>
          </p:nvSpPr>
          <p:spPr>
            <a:xfrm flipH="false" flipV="false" rot="0">
              <a:off x="0" y="0"/>
              <a:ext cx="4816592" cy="2688846"/>
            </a:xfrm>
            <a:custGeom>
              <a:avLst/>
              <a:gdLst/>
              <a:ahLst/>
              <a:cxnLst/>
              <a:rect r="r" b="b" t="t" l="l"/>
              <a:pathLst>
                <a:path h="2688846" w="4816592">
                  <a:moveTo>
                    <a:pt x="8467" y="0"/>
                  </a:moveTo>
                  <a:lnTo>
                    <a:pt x="4808126" y="0"/>
                  </a:lnTo>
                  <a:cubicBezTo>
                    <a:pt x="4810371" y="0"/>
                    <a:pt x="4812525" y="892"/>
                    <a:pt x="4814113" y="2480"/>
                  </a:cubicBezTo>
                  <a:cubicBezTo>
                    <a:pt x="4815700" y="4068"/>
                    <a:pt x="4816592" y="6221"/>
                    <a:pt x="4816592" y="8467"/>
                  </a:cubicBezTo>
                  <a:lnTo>
                    <a:pt x="4816592" y="2680379"/>
                  </a:lnTo>
                  <a:cubicBezTo>
                    <a:pt x="4816592" y="2685055"/>
                    <a:pt x="4812802" y="2688846"/>
                    <a:pt x="4808126" y="2688846"/>
                  </a:cubicBezTo>
                  <a:lnTo>
                    <a:pt x="8467" y="2688846"/>
                  </a:lnTo>
                  <a:cubicBezTo>
                    <a:pt x="3791" y="2688846"/>
                    <a:pt x="0" y="2685055"/>
                    <a:pt x="0" y="2680379"/>
                  </a:cubicBezTo>
                  <a:lnTo>
                    <a:pt x="0" y="8467"/>
                  </a:lnTo>
                  <a:cubicBezTo>
                    <a:pt x="0" y="3791"/>
                    <a:pt x="3791" y="0"/>
                    <a:pt x="8467" y="0"/>
                  </a:cubicBezTo>
                  <a:close/>
                </a:path>
              </a:pathLst>
            </a:custGeom>
            <a:solidFill>
              <a:srgbClr val="EB8877"/>
            </a:solidFill>
            <a:ln w="38100" cap="sq">
              <a:solidFill>
                <a:srgbClr val="000000"/>
              </a:solidFill>
              <a:prstDash val="solid"/>
              <a:miter/>
            </a:ln>
          </p:spPr>
        </p:sp>
        <p:sp>
          <p:nvSpPr>
            <p:cNvPr name="TextBox 4" id="4"/>
            <p:cNvSpPr txBox="true"/>
            <p:nvPr/>
          </p:nvSpPr>
          <p:spPr>
            <a:xfrm>
              <a:off x="0" y="-57150"/>
              <a:ext cx="4816593" cy="2745995"/>
            </a:xfrm>
            <a:prstGeom prst="rect">
              <a:avLst/>
            </a:prstGeom>
          </p:spPr>
          <p:txBody>
            <a:bodyPr anchor="ctr" rtlCol="false" tIns="50800" lIns="50800" bIns="50800" rIns="50800"/>
            <a:lstStyle/>
            <a:p>
              <a:pPr algn="ctr">
                <a:lnSpc>
                  <a:spcPts val="4199"/>
                </a:lnSpc>
              </a:pPr>
            </a:p>
          </p:txBody>
        </p:sp>
      </p:grpSp>
      <p:grpSp>
        <p:nvGrpSpPr>
          <p:cNvPr name="Group 5" id="5"/>
          <p:cNvGrpSpPr/>
          <p:nvPr/>
        </p:nvGrpSpPr>
        <p:grpSpPr>
          <a:xfrm rot="0">
            <a:off x="305384" y="895053"/>
            <a:ext cx="10054394" cy="9110438"/>
            <a:chOff x="0" y="0"/>
            <a:chExt cx="2648071" cy="2399457"/>
          </a:xfrm>
        </p:grpSpPr>
        <p:sp>
          <p:nvSpPr>
            <p:cNvPr name="Freeform 6" id="6"/>
            <p:cNvSpPr/>
            <p:nvPr/>
          </p:nvSpPr>
          <p:spPr>
            <a:xfrm flipH="false" flipV="false" rot="0">
              <a:off x="0" y="0"/>
              <a:ext cx="2648071" cy="2399457"/>
            </a:xfrm>
            <a:custGeom>
              <a:avLst/>
              <a:gdLst/>
              <a:ahLst/>
              <a:cxnLst/>
              <a:rect r="r" b="b" t="t" l="l"/>
              <a:pathLst>
                <a:path h="2399457" w="2648071">
                  <a:moveTo>
                    <a:pt x="15400" y="0"/>
                  </a:moveTo>
                  <a:lnTo>
                    <a:pt x="2632671" y="0"/>
                  </a:lnTo>
                  <a:cubicBezTo>
                    <a:pt x="2636755" y="0"/>
                    <a:pt x="2640672" y="1623"/>
                    <a:pt x="2643560" y="4511"/>
                  </a:cubicBezTo>
                  <a:cubicBezTo>
                    <a:pt x="2646448" y="7399"/>
                    <a:pt x="2648071" y="11316"/>
                    <a:pt x="2648071" y="15400"/>
                  </a:cubicBezTo>
                  <a:lnTo>
                    <a:pt x="2648071" y="2384057"/>
                  </a:lnTo>
                  <a:cubicBezTo>
                    <a:pt x="2648071" y="2388141"/>
                    <a:pt x="2646448" y="2392058"/>
                    <a:pt x="2643560" y="2394946"/>
                  </a:cubicBezTo>
                  <a:cubicBezTo>
                    <a:pt x="2640672" y="2397834"/>
                    <a:pt x="2636755" y="2399457"/>
                    <a:pt x="2632671" y="2399457"/>
                  </a:cubicBezTo>
                  <a:lnTo>
                    <a:pt x="15400" y="2399457"/>
                  </a:lnTo>
                  <a:cubicBezTo>
                    <a:pt x="11316" y="2399457"/>
                    <a:pt x="7399" y="2397834"/>
                    <a:pt x="4511" y="2394946"/>
                  </a:cubicBezTo>
                  <a:cubicBezTo>
                    <a:pt x="1623" y="2392058"/>
                    <a:pt x="0" y="2388141"/>
                    <a:pt x="0" y="2384057"/>
                  </a:cubicBezTo>
                  <a:lnTo>
                    <a:pt x="0" y="15400"/>
                  </a:lnTo>
                  <a:cubicBezTo>
                    <a:pt x="0" y="11316"/>
                    <a:pt x="1623" y="7399"/>
                    <a:pt x="4511" y="4511"/>
                  </a:cubicBezTo>
                  <a:cubicBezTo>
                    <a:pt x="7399" y="1623"/>
                    <a:pt x="11316" y="0"/>
                    <a:pt x="15400" y="0"/>
                  </a:cubicBezTo>
                  <a:close/>
                </a:path>
              </a:pathLst>
            </a:custGeom>
            <a:solidFill>
              <a:srgbClr val="FFFFFF"/>
            </a:solidFill>
            <a:ln w="38100" cap="sq">
              <a:solidFill>
                <a:srgbClr val="000000"/>
              </a:solidFill>
              <a:prstDash val="solid"/>
              <a:miter/>
            </a:ln>
          </p:spPr>
        </p:sp>
        <p:sp>
          <p:nvSpPr>
            <p:cNvPr name="TextBox 7" id="7"/>
            <p:cNvSpPr txBox="true"/>
            <p:nvPr/>
          </p:nvSpPr>
          <p:spPr>
            <a:xfrm>
              <a:off x="0" y="-57150"/>
              <a:ext cx="2648071" cy="2456607"/>
            </a:xfrm>
            <a:prstGeom prst="rect">
              <a:avLst/>
            </a:prstGeom>
          </p:spPr>
          <p:txBody>
            <a:bodyPr anchor="ctr" rtlCol="false" tIns="50800" lIns="50800" bIns="50800" rIns="50800"/>
            <a:lstStyle/>
            <a:p>
              <a:pPr algn="ctr">
                <a:lnSpc>
                  <a:spcPts val="4199"/>
                </a:lnSpc>
              </a:pPr>
            </a:p>
          </p:txBody>
        </p:sp>
      </p:grpSp>
      <p:grpSp>
        <p:nvGrpSpPr>
          <p:cNvPr name="Group 8" id="8"/>
          <p:cNvGrpSpPr/>
          <p:nvPr/>
        </p:nvGrpSpPr>
        <p:grpSpPr>
          <a:xfrm rot="0">
            <a:off x="1752855" y="1226547"/>
            <a:ext cx="7159452" cy="1630029"/>
            <a:chOff x="0" y="0"/>
            <a:chExt cx="1885617" cy="429308"/>
          </a:xfrm>
        </p:grpSpPr>
        <p:sp>
          <p:nvSpPr>
            <p:cNvPr name="Freeform 9" id="9"/>
            <p:cNvSpPr/>
            <p:nvPr/>
          </p:nvSpPr>
          <p:spPr>
            <a:xfrm flipH="false" flipV="false" rot="0">
              <a:off x="0" y="0"/>
              <a:ext cx="1885617" cy="429308"/>
            </a:xfrm>
            <a:custGeom>
              <a:avLst/>
              <a:gdLst/>
              <a:ahLst/>
              <a:cxnLst/>
              <a:rect r="r" b="b" t="t" l="l"/>
              <a:pathLst>
                <a:path h="429308" w="1885617">
                  <a:moveTo>
                    <a:pt x="21627" y="0"/>
                  </a:moveTo>
                  <a:lnTo>
                    <a:pt x="1863990" y="0"/>
                  </a:lnTo>
                  <a:cubicBezTo>
                    <a:pt x="1875934" y="0"/>
                    <a:pt x="1885617" y="9683"/>
                    <a:pt x="1885617" y="21627"/>
                  </a:cubicBezTo>
                  <a:lnTo>
                    <a:pt x="1885617" y="407681"/>
                  </a:lnTo>
                  <a:cubicBezTo>
                    <a:pt x="1885617" y="413417"/>
                    <a:pt x="1883338" y="418918"/>
                    <a:pt x="1879282" y="422974"/>
                  </a:cubicBezTo>
                  <a:cubicBezTo>
                    <a:pt x="1875227" y="427029"/>
                    <a:pt x="1869726" y="429308"/>
                    <a:pt x="1863990" y="429308"/>
                  </a:cubicBezTo>
                  <a:lnTo>
                    <a:pt x="21627" y="429308"/>
                  </a:lnTo>
                  <a:cubicBezTo>
                    <a:pt x="9683" y="429308"/>
                    <a:pt x="0" y="419625"/>
                    <a:pt x="0" y="407681"/>
                  </a:cubicBezTo>
                  <a:lnTo>
                    <a:pt x="0" y="21627"/>
                  </a:lnTo>
                  <a:cubicBezTo>
                    <a:pt x="0" y="15891"/>
                    <a:pt x="2279" y="10390"/>
                    <a:pt x="6334" y="6334"/>
                  </a:cubicBezTo>
                  <a:cubicBezTo>
                    <a:pt x="10390" y="2279"/>
                    <a:pt x="15891" y="0"/>
                    <a:pt x="21627" y="0"/>
                  </a:cubicBezTo>
                  <a:close/>
                </a:path>
              </a:pathLst>
            </a:custGeom>
            <a:solidFill>
              <a:srgbClr val="FFFFFF"/>
            </a:solidFill>
            <a:ln w="38100" cap="sq">
              <a:solidFill>
                <a:srgbClr val="000000"/>
              </a:solidFill>
              <a:prstDash val="solid"/>
              <a:miter/>
            </a:ln>
          </p:spPr>
        </p:sp>
        <p:sp>
          <p:nvSpPr>
            <p:cNvPr name="TextBox 10" id="10"/>
            <p:cNvSpPr txBox="true"/>
            <p:nvPr/>
          </p:nvSpPr>
          <p:spPr>
            <a:xfrm>
              <a:off x="0" y="-85725"/>
              <a:ext cx="1885617" cy="515033"/>
            </a:xfrm>
            <a:prstGeom prst="rect">
              <a:avLst/>
            </a:prstGeom>
          </p:spPr>
          <p:txBody>
            <a:bodyPr anchor="ctr" rtlCol="false" tIns="50800" lIns="50800" bIns="50800" rIns="50800"/>
            <a:lstStyle/>
            <a:p>
              <a:pPr algn="ctr">
                <a:lnSpc>
                  <a:spcPts val="5599"/>
                </a:lnSpc>
              </a:pPr>
              <a:r>
                <a:rPr lang="en-US" sz="3999">
                  <a:solidFill>
                    <a:srgbClr val="000000"/>
                  </a:solidFill>
                  <a:latin typeface="Genty Sans"/>
                  <a:ea typeface="Genty Sans"/>
                  <a:cs typeface="Genty Sans"/>
                  <a:sym typeface="Genty Sans"/>
                </a:rPr>
                <a:t> DATASET FEATURES</a:t>
              </a:r>
            </a:p>
          </p:txBody>
        </p:sp>
      </p:grpSp>
      <p:sp>
        <p:nvSpPr>
          <p:cNvPr name="Freeform 11" id="11"/>
          <p:cNvSpPr/>
          <p:nvPr/>
        </p:nvSpPr>
        <p:spPr>
          <a:xfrm flipH="false" flipV="false" rot="0">
            <a:off x="16163807" y="4853814"/>
            <a:ext cx="1457058" cy="4114800"/>
          </a:xfrm>
          <a:custGeom>
            <a:avLst/>
            <a:gdLst/>
            <a:ahLst/>
            <a:cxnLst/>
            <a:rect r="r" b="b" t="t" l="l"/>
            <a:pathLst>
              <a:path h="4114800" w="1457058">
                <a:moveTo>
                  <a:pt x="0" y="0"/>
                </a:moveTo>
                <a:lnTo>
                  <a:pt x="1457058" y="0"/>
                </a:lnTo>
                <a:lnTo>
                  <a:pt x="14570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620803" y="6208905"/>
            <a:ext cx="638497" cy="1017893"/>
          </a:xfrm>
          <a:custGeom>
            <a:avLst/>
            <a:gdLst/>
            <a:ahLst/>
            <a:cxnLst/>
            <a:rect r="r" b="b" t="t" l="l"/>
            <a:pathLst>
              <a:path h="1017893" w="638497">
                <a:moveTo>
                  <a:pt x="0" y="0"/>
                </a:moveTo>
                <a:lnTo>
                  <a:pt x="638497" y="0"/>
                </a:lnTo>
                <a:lnTo>
                  <a:pt x="638497" y="1017893"/>
                </a:lnTo>
                <a:lnTo>
                  <a:pt x="0" y="10178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1254272" y="1335473"/>
            <a:ext cx="3613543" cy="4114800"/>
          </a:xfrm>
          <a:custGeom>
            <a:avLst/>
            <a:gdLst/>
            <a:ahLst/>
            <a:cxnLst/>
            <a:rect r="r" b="b" t="t" l="l"/>
            <a:pathLst>
              <a:path h="4114800" w="3613543">
                <a:moveTo>
                  <a:pt x="0" y="0"/>
                </a:moveTo>
                <a:lnTo>
                  <a:pt x="3613543" y="0"/>
                </a:lnTo>
                <a:lnTo>
                  <a:pt x="361354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543269" y="3401570"/>
            <a:ext cx="9415010" cy="6337935"/>
          </a:xfrm>
          <a:prstGeom prst="rect">
            <a:avLst/>
          </a:prstGeom>
        </p:spPr>
        <p:txBody>
          <a:bodyPr anchor="t" rtlCol="false" tIns="0" lIns="0" bIns="0" rIns="0">
            <a:spAutoFit/>
          </a:bodyPr>
          <a:lstStyle/>
          <a:p>
            <a:pPr algn="l">
              <a:lnSpc>
                <a:spcPts val="2940"/>
              </a:lnSpc>
            </a:pPr>
            <a:r>
              <a:rPr lang="en-US" sz="2100">
                <a:solidFill>
                  <a:srgbClr val="000000"/>
                </a:solidFill>
                <a:latin typeface="Glacial Indifference"/>
                <a:ea typeface="Glacial Indifference"/>
                <a:cs typeface="Glacial Indifference"/>
                <a:sym typeface="Glacial Indifference"/>
              </a:rPr>
              <a:t>pH – Measures acidity/alkalinity of water. (Ideal: 6-8)</a:t>
            </a:r>
          </a:p>
          <a:p>
            <a:pPr algn="l">
              <a:lnSpc>
                <a:spcPts val="2940"/>
              </a:lnSpc>
            </a:pPr>
          </a:p>
          <a:p>
            <a:pPr algn="l">
              <a:lnSpc>
                <a:spcPts val="2940"/>
              </a:lnSpc>
            </a:pPr>
            <a:r>
              <a:rPr lang="en-US" sz="2100">
                <a:solidFill>
                  <a:srgbClr val="000000"/>
                </a:solidFill>
                <a:latin typeface="Glacial Indifference"/>
                <a:ea typeface="Glacial Indifference"/>
                <a:cs typeface="Glacial Indifference"/>
                <a:sym typeface="Glacial Indifference"/>
              </a:rPr>
              <a:t>Chloride (Cl⁻) – Excessive chloride can corrode steel reinforcement.</a:t>
            </a:r>
          </a:p>
          <a:p>
            <a:pPr algn="l">
              <a:lnSpc>
                <a:spcPts val="2940"/>
              </a:lnSpc>
            </a:pPr>
          </a:p>
          <a:p>
            <a:pPr algn="l">
              <a:lnSpc>
                <a:spcPts val="2940"/>
              </a:lnSpc>
            </a:pPr>
            <a:r>
              <a:rPr lang="en-US" sz="2100">
                <a:solidFill>
                  <a:srgbClr val="000000"/>
                </a:solidFill>
                <a:latin typeface="Glacial Indifference"/>
                <a:ea typeface="Glacial Indifference"/>
                <a:cs typeface="Glacial Indifference"/>
                <a:sym typeface="Glacial Indifference"/>
              </a:rPr>
              <a:t>Organic Carbon – Indicates contamination from organic materials.</a:t>
            </a:r>
          </a:p>
          <a:p>
            <a:pPr algn="l">
              <a:lnSpc>
                <a:spcPts val="2940"/>
              </a:lnSpc>
            </a:pPr>
          </a:p>
          <a:p>
            <a:pPr algn="l">
              <a:lnSpc>
                <a:spcPts val="2940"/>
              </a:lnSpc>
            </a:pPr>
            <a:r>
              <a:rPr lang="en-US" sz="2100">
                <a:solidFill>
                  <a:srgbClr val="000000"/>
                </a:solidFill>
                <a:latin typeface="Glacial Indifference"/>
                <a:ea typeface="Glacial Indifference"/>
                <a:cs typeface="Glacial Indifference"/>
                <a:sym typeface="Glacial Indifference"/>
              </a:rPr>
              <a:t>Solids – Measures dissolved and suspended particles.</a:t>
            </a:r>
          </a:p>
          <a:p>
            <a:pPr algn="l">
              <a:lnSpc>
                <a:spcPts val="2940"/>
              </a:lnSpc>
            </a:pPr>
          </a:p>
          <a:p>
            <a:pPr algn="l">
              <a:lnSpc>
                <a:spcPts val="3220"/>
              </a:lnSpc>
            </a:pPr>
            <a:r>
              <a:rPr lang="en-US" sz="2300">
                <a:solidFill>
                  <a:srgbClr val="000000"/>
                </a:solidFill>
                <a:latin typeface="Glacial Indifference"/>
                <a:ea typeface="Glacial Indifference"/>
                <a:cs typeface="Glacial Indifference"/>
                <a:sym typeface="Glacial Indifference"/>
              </a:rPr>
              <a:t>Sulphate (SO₄²⁻) – High levels cause concrete deterioration.</a:t>
            </a:r>
          </a:p>
          <a:p>
            <a:pPr algn="l">
              <a:lnSpc>
                <a:spcPts val="2940"/>
              </a:lnSpc>
            </a:pPr>
          </a:p>
          <a:p>
            <a:pPr algn="l">
              <a:lnSpc>
                <a:spcPts val="2940"/>
              </a:lnSpc>
            </a:pPr>
            <a:r>
              <a:rPr lang="en-US" sz="2100">
                <a:solidFill>
                  <a:srgbClr val="000000"/>
                </a:solidFill>
                <a:latin typeface="Glacial Indifference"/>
                <a:ea typeface="Glacial Indifference"/>
                <a:cs typeface="Glacial Indifference"/>
                <a:sym typeface="Glacial Indifference"/>
              </a:rPr>
              <a:t>Turbidity – Measures c</a:t>
            </a:r>
            <a:r>
              <a:rPr lang="en-US" sz="2100">
                <a:solidFill>
                  <a:srgbClr val="000000"/>
                </a:solidFill>
                <a:latin typeface="Glacial Indifference"/>
                <a:ea typeface="Glacial Indifference"/>
                <a:cs typeface="Glacial Indifference"/>
                <a:sym typeface="Glacial Indifference"/>
              </a:rPr>
              <a:t>l</a:t>
            </a:r>
            <a:r>
              <a:rPr lang="en-US" sz="2100">
                <a:solidFill>
                  <a:srgbClr val="000000"/>
                </a:solidFill>
                <a:latin typeface="Glacial Indifference"/>
                <a:ea typeface="Glacial Indifference"/>
                <a:cs typeface="Glacial Indifference"/>
                <a:sym typeface="Glacial Indifference"/>
              </a:rPr>
              <a:t>oud</a:t>
            </a:r>
            <a:r>
              <a:rPr lang="en-US" sz="2100">
                <a:solidFill>
                  <a:srgbClr val="000000"/>
                </a:solidFill>
                <a:latin typeface="Glacial Indifference"/>
                <a:ea typeface="Glacial Indifference"/>
                <a:cs typeface="Glacial Indifference"/>
                <a:sym typeface="Glacial Indifference"/>
              </a:rPr>
              <a:t>i</a:t>
            </a:r>
            <a:r>
              <a:rPr lang="en-US" sz="2100">
                <a:solidFill>
                  <a:srgbClr val="000000"/>
                </a:solidFill>
                <a:latin typeface="Glacial Indifference"/>
                <a:ea typeface="Glacial Indifference"/>
                <a:cs typeface="Glacial Indifference"/>
                <a:sym typeface="Glacial Indifference"/>
              </a:rPr>
              <a:t>ness due to suspend</a:t>
            </a:r>
            <a:r>
              <a:rPr lang="en-US" sz="2100">
                <a:solidFill>
                  <a:srgbClr val="000000"/>
                </a:solidFill>
                <a:latin typeface="Glacial Indifference"/>
                <a:ea typeface="Glacial Indifference"/>
                <a:cs typeface="Glacial Indifference"/>
                <a:sym typeface="Glacial Indifference"/>
              </a:rPr>
              <a:t>e</a:t>
            </a:r>
            <a:r>
              <a:rPr lang="en-US" sz="2100">
                <a:solidFill>
                  <a:srgbClr val="000000"/>
                </a:solidFill>
                <a:latin typeface="Glacial Indifference"/>
                <a:ea typeface="Glacial Indifference"/>
                <a:cs typeface="Glacial Indifference"/>
                <a:sym typeface="Glacial Indifference"/>
              </a:rPr>
              <a:t>d p</a:t>
            </a:r>
            <a:r>
              <a:rPr lang="en-US" sz="2100">
                <a:solidFill>
                  <a:srgbClr val="000000"/>
                </a:solidFill>
                <a:latin typeface="Glacial Indifference"/>
                <a:ea typeface="Glacial Indifference"/>
                <a:cs typeface="Glacial Indifference"/>
                <a:sym typeface="Glacial Indifference"/>
              </a:rPr>
              <a:t>a</a:t>
            </a:r>
            <a:r>
              <a:rPr lang="en-US" sz="2100">
                <a:solidFill>
                  <a:srgbClr val="000000"/>
                </a:solidFill>
                <a:latin typeface="Glacial Indifference"/>
                <a:ea typeface="Glacial Indifference"/>
                <a:cs typeface="Glacial Indifference"/>
                <a:sym typeface="Glacial Indifference"/>
              </a:rPr>
              <a:t>r</a:t>
            </a:r>
            <a:r>
              <a:rPr lang="en-US" sz="2100">
                <a:solidFill>
                  <a:srgbClr val="000000"/>
                </a:solidFill>
                <a:latin typeface="Glacial Indifference"/>
                <a:ea typeface="Glacial Indifference"/>
                <a:cs typeface="Glacial Indifference"/>
                <a:sym typeface="Glacial Indifference"/>
              </a:rPr>
              <a:t>t</a:t>
            </a:r>
            <a:r>
              <a:rPr lang="en-US" sz="2100">
                <a:solidFill>
                  <a:srgbClr val="000000"/>
                </a:solidFill>
                <a:latin typeface="Glacial Indifference"/>
                <a:ea typeface="Glacial Indifference"/>
                <a:cs typeface="Glacial Indifference"/>
                <a:sym typeface="Glacial Indifference"/>
              </a:rPr>
              <a:t>icl</a:t>
            </a:r>
            <a:r>
              <a:rPr lang="en-US" sz="2100">
                <a:solidFill>
                  <a:srgbClr val="000000"/>
                </a:solidFill>
                <a:latin typeface="Glacial Indifference"/>
                <a:ea typeface="Glacial Indifference"/>
                <a:cs typeface="Glacial Indifference"/>
                <a:sym typeface="Glacial Indifference"/>
              </a:rPr>
              <a:t>e</a:t>
            </a:r>
            <a:r>
              <a:rPr lang="en-US" sz="2100">
                <a:solidFill>
                  <a:srgbClr val="000000"/>
                </a:solidFill>
                <a:latin typeface="Glacial Indifference"/>
                <a:ea typeface="Glacial Indifference"/>
                <a:cs typeface="Glacial Indifference"/>
                <a:sym typeface="Glacial Indifference"/>
              </a:rPr>
              <a:t>s.</a:t>
            </a:r>
          </a:p>
          <a:p>
            <a:pPr algn="l">
              <a:lnSpc>
                <a:spcPts val="2940"/>
              </a:lnSpc>
            </a:pPr>
          </a:p>
          <a:p>
            <a:pPr algn="l">
              <a:lnSpc>
                <a:spcPts val="2940"/>
              </a:lnSpc>
            </a:pPr>
            <a:r>
              <a:rPr lang="en-US" sz="2100">
                <a:solidFill>
                  <a:srgbClr val="000000"/>
                </a:solidFill>
                <a:latin typeface="Glacial Indifference"/>
                <a:ea typeface="Glacial Indifference"/>
                <a:cs typeface="Glacial Indifference"/>
                <a:sym typeface="Glacial Indifference"/>
              </a:rPr>
              <a:t>Ta</a:t>
            </a:r>
            <a:r>
              <a:rPr lang="en-US" sz="2100">
                <a:solidFill>
                  <a:srgbClr val="000000"/>
                </a:solidFill>
                <a:latin typeface="Glacial Indifference"/>
                <a:ea typeface="Glacial Indifference"/>
                <a:cs typeface="Glacial Indifference"/>
                <a:sym typeface="Glacial Indifference"/>
              </a:rPr>
              <a:t>r</a:t>
            </a:r>
            <a:r>
              <a:rPr lang="en-US" sz="2100">
                <a:solidFill>
                  <a:srgbClr val="000000"/>
                </a:solidFill>
                <a:latin typeface="Glacial Indifference"/>
                <a:ea typeface="Glacial Indifference"/>
                <a:cs typeface="Glacial Indifference"/>
                <a:sym typeface="Glacial Indifference"/>
              </a:rPr>
              <a:t>get Variable (Output):</a:t>
            </a:r>
          </a:p>
          <a:p>
            <a:pPr algn="l">
              <a:lnSpc>
                <a:spcPts val="2940"/>
              </a:lnSpc>
            </a:pPr>
          </a:p>
          <a:p>
            <a:pPr algn="l">
              <a:lnSpc>
                <a:spcPts val="2940"/>
              </a:lnSpc>
            </a:pPr>
            <a:r>
              <a:rPr lang="en-US" sz="2100">
                <a:solidFill>
                  <a:srgbClr val="000000"/>
                </a:solidFill>
                <a:latin typeface="Glacial Indifference"/>
                <a:ea typeface="Glacial Indifference"/>
                <a:cs typeface="Glacial Indifference"/>
                <a:sym typeface="Glacial Indifference"/>
              </a:rPr>
              <a:t>Good Water (1) – Su</a:t>
            </a:r>
            <a:r>
              <a:rPr lang="en-US" sz="2100">
                <a:solidFill>
                  <a:srgbClr val="000000"/>
                </a:solidFill>
                <a:latin typeface="Glacial Indifference"/>
                <a:ea typeface="Glacial Indifference"/>
                <a:cs typeface="Glacial Indifference"/>
                <a:sym typeface="Glacial Indifference"/>
              </a:rPr>
              <a:t>i</a:t>
            </a:r>
            <a:r>
              <a:rPr lang="en-US" sz="2100">
                <a:solidFill>
                  <a:srgbClr val="000000"/>
                </a:solidFill>
                <a:latin typeface="Glacial Indifference"/>
                <a:ea typeface="Glacial Indifference"/>
                <a:cs typeface="Glacial Indifference"/>
                <a:sym typeface="Glacial Indifference"/>
              </a:rPr>
              <a:t>tab</a:t>
            </a:r>
            <a:r>
              <a:rPr lang="en-US" sz="2100">
                <a:solidFill>
                  <a:srgbClr val="000000"/>
                </a:solidFill>
                <a:latin typeface="Glacial Indifference"/>
                <a:ea typeface="Glacial Indifference"/>
                <a:cs typeface="Glacial Indifference"/>
                <a:sym typeface="Glacial Indifference"/>
              </a:rPr>
              <a:t>l</a:t>
            </a:r>
            <a:r>
              <a:rPr lang="en-US" sz="2100">
                <a:solidFill>
                  <a:srgbClr val="000000"/>
                </a:solidFill>
                <a:latin typeface="Glacial Indifference"/>
                <a:ea typeface="Glacial Indifference"/>
                <a:cs typeface="Glacial Indifference"/>
                <a:sym typeface="Glacial Indifference"/>
              </a:rPr>
              <a:t>e for concrete mixing.</a:t>
            </a:r>
          </a:p>
          <a:p>
            <a:pPr algn="l">
              <a:lnSpc>
                <a:spcPts val="2940"/>
              </a:lnSpc>
            </a:pPr>
          </a:p>
          <a:p>
            <a:pPr algn="l">
              <a:lnSpc>
                <a:spcPts val="2940"/>
              </a:lnSpc>
            </a:pPr>
            <a:r>
              <a:rPr lang="en-US" sz="2100">
                <a:solidFill>
                  <a:srgbClr val="000000"/>
                </a:solidFill>
                <a:latin typeface="Glacial Indifference"/>
                <a:ea typeface="Glacial Indifference"/>
                <a:cs typeface="Glacial Indifference"/>
                <a:sym typeface="Glacial Indifference"/>
              </a:rPr>
              <a:t>Bad Water (0) – Not suitable due to impurity levels.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3A5FF"/>
        </a:solidFill>
      </p:bgPr>
    </p:bg>
    <p:spTree>
      <p:nvGrpSpPr>
        <p:cNvPr id="1" name=""/>
        <p:cNvGrpSpPr/>
        <p:nvPr/>
      </p:nvGrpSpPr>
      <p:grpSpPr>
        <a:xfrm>
          <a:off x="0" y="0"/>
          <a:ext cx="0" cy="0"/>
          <a:chOff x="0" y="0"/>
          <a:chExt cx="0" cy="0"/>
        </a:xfrm>
      </p:grpSpPr>
      <p:sp>
        <p:nvSpPr>
          <p:cNvPr name="TextBox 2" id="2"/>
          <p:cNvSpPr txBox="true"/>
          <p:nvPr/>
        </p:nvSpPr>
        <p:spPr>
          <a:xfrm rot="0">
            <a:off x="232113" y="2910062"/>
            <a:ext cx="16596682" cy="5883977"/>
          </a:xfrm>
          <a:prstGeom prst="rect">
            <a:avLst/>
          </a:prstGeom>
        </p:spPr>
        <p:txBody>
          <a:bodyPr anchor="t" rtlCol="false" tIns="0" lIns="0" bIns="0" rIns="0">
            <a:spAutoFit/>
          </a:bodyPr>
          <a:lstStyle/>
          <a:p>
            <a:pPr algn="l">
              <a:lnSpc>
                <a:spcPts val="2776"/>
              </a:lnSpc>
            </a:pPr>
            <a:r>
              <a:rPr lang="en-US" sz="3085" spc="61" b="true">
                <a:solidFill>
                  <a:srgbClr val="162144"/>
                </a:solidFill>
                <a:latin typeface="Crimson Roman Bold"/>
                <a:ea typeface="Crimson Roman Bold"/>
                <a:cs typeface="Crimson Roman Bold"/>
                <a:sym typeface="Crimson Roman Bold"/>
              </a:rPr>
              <a:t>The Interquartile Range (IQR) method is used to detect outliers.</a:t>
            </a:r>
          </a:p>
          <a:p>
            <a:pPr algn="l">
              <a:lnSpc>
                <a:spcPts val="2776"/>
              </a:lnSpc>
            </a:pPr>
          </a:p>
          <a:p>
            <a:pPr algn="l">
              <a:lnSpc>
                <a:spcPts val="2776"/>
              </a:lnSpc>
            </a:pPr>
            <a:r>
              <a:rPr lang="en-US" sz="3085" spc="61" b="true">
                <a:solidFill>
                  <a:srgbClr val="162144"/>
                </a:solidFill>
                <a:latin typeface="Crimson Roman Bold"/>
                <a:ea typeface="Crimson Roman Bold"/>
                <a:cs typeface="Crimson Roman Bold"/>
                <a:sym typeface="Crimson Roman Bold"/>
              </a:rPr>
              <a:t>Steps:</a:t>
            </a:r>
          </a:p>
          <a:p>
            <a:pPr algn="l">
              <a:lnSpc>
                <a:spcPts val="2776"/>
              </a:lnSpc>
            </a:pPr>
            <a:r>
              <a:rPr lang="en-US" sz="3085" spc="61" b="true">
                <a:solidFill>
                  <a:srgbClr val="162144"/>
                </a:solidFill>
                <a:latin typeface="Crimson Roman Bold"/>
                <a:ea typeface="Crimson Roman Bold"/>
                <a:cs typeface="Crimson Roman Bold"/>
                <a:sym typeface="Crimson Roman Bold"/>
              </a:rPr>
              <a:t>Calculate the 25th percentile (Q1) and 75th percentile (Q3) of the feature.</a:t>
            </a:r>
          </a:p>
          <a:p>
            <a:pPr algn="l">
              <a:lnSpc>
                <a:spcPts val="2776"/>
              </a:lnSpc>
            </a:pPr>
          </a:p>
          <a:p>
            <a:pPr algn="l">
              <a:lnSpc>
                <a:spcPts val="2776"/>
              </a:lnSpc>
            </a:pPr>
            <a:r>
              <a:rPr lang="en-US" sz="3085" spc="61" b="true">
                <a:solidFill>
                  <a:srgbClr val="162144"/>
                </a:solidFill>
                <a:latin typeface="Crimson Roman Bold"/>
                <a:ea typeface="Crimson Roman Bold"/>
                <a:cs typeface="Crimson Roman Bold"/>
                <a:sym typeface="Crimson Roman Bold"/>
              </a:rPr>
              <a:t>Compute the IQR = Q3 - Q1 (spread of the middle 50% of data).</a:t>
            </a:r>
          </a:p>
          <a:p>
            <a:pPr algn="l">
              <a:lnSpc>
                <a:spcPts val="2776"/>
              </a:lnSpc>
            </a:pPr>
          </a:p>
          <a:p>
            <a:pPr algn="l">
              <a:lnSpc>
                <a:spcPts val="2776"/>
              </a:lnSpc>
            </a:pPr>
            <a:r>
              <a:rPr lang="en-US" sz="3085" spc="61" b="true">
                <a:solidFill>
                  <a:srgbClr val="162144"/>
                </a:solidFill>
                <a:latin typeface="Crimson Roman Bold"/>
                <a:ea typeface="Crimson Roman Bold"/>
                <a:cs typeface="Crimson Roman Bold"/>
                <a:sym typeface="Crimson Roman Bold"/>
              </a:rPr>
              <a:t>De</a:t>
            </a:r>
            <a:r>
              <a:rPr lang="en-US" sz="3085" spc="61" b="true">
                <a:solidFill>
                  <a:srgbClr val="162144"/>
                </a:solidFill>
                <a:latin typeface="Crimson Roman Bold"/>
                <a:ea typeface="Crimson Roman Bold"/>
                <a:cs typeface="Crimson Roman Bold"/>
                <a:sym typeface="Crimson Roman Bold"/>
              </a:rPr>
              <a:t>fine the lower bound and upper bound:</a:t>
            </a:r>
          </a:p>
          <a:p>
            <a:pPr algn="l">
              <a:lnSpc>
                <a:spcPts val="2776"/>
              </a:lnSpc>
            </a:pPr>
          </a:p>
          <a:p>
            <a:pPr algn="l">
              <a:lnSpc>
                <a:spcPts val="2776"/>
              </a:lnSpc>
            </a:pPr>
            <a:r>
              <a:rPr lang="en-US" sz="3085" spc="61" b="true">
                <a:solidFill>
                  <a:srgbClr val="162144"/>
                </a:solidFill>
                <a:latin typeface="Crimson Roman Bold"/>
                <a:ea typeface="Crimson Roman Bold"/>
                <a:cs typeface="Crimson Roman Bold"/>
                <a:sym typeface="Crimson Roman Bold"/>
              </a:rPr>
              <a:t>Lower Bound = Q1 - 1.5 × IQR</a:t>
            </a:r>
          </a:p>
          <a:p>
            <a:pPr algn="l">
              <a:lnSpc>
                <a:spcPts val="2776"/>
              </a:lnSpc>
            </a:pPr>
          </a:p>
          <a:p>
            <a:pPr algn="l">
              <a:lnSpc>
                <a:spcPts val="2776"/>
              </a:lnSpc>
            </a:pPr>
            <a:r>
              <a:rPr lang="en-US" sz="3085" spc="61" b="true">
                <a:solidFill>
                  <a:srgbClr val="162144"/>
                </a:solidFill>
                <a:latin typeface="Crimson Roman Bold"/>
                <a:ea typeface="Crimson Roman Bold"/>
                <a:cs typeface="Crimson Roman Bold"/>
                <a:sym typeface="Crimson Roman Bold"/>
              </a:rPr>
              <a:t>Upper Bound = Q3 + 1.5 × IQR</a:t>
            </a:r>
          </a:p>
          <a:p>
            <a:pPr algn="l">
              <a:lnSpc>
                <a:spcPts val="2776"/>
              </a:lnSpc>
            </a:pPr>
          </a:p>
          <a:p>
            <a:pPr algn="l">
              <a:lnSpc>
                <a:spcPts val="2776"/>
              </a:lnSpc>
            </a:pPr>
            <a:r>
              <a:rPr lang="en-US" sz="3085" spc="61" b="true">
                <a:solidFill>
                  <a:srgbClr val="162144"/>
                </a:solidFill>
                <a:latin typeface="Crimson Roman Bold"/>
                <a:ea typeface="Crimson Roman Bold"/>
                <a:cs typeface="Crimson Roman Bold"/>
                <a:sym typeface="Crimson Roman Bold"/>
              </a:rPr>
              <a:t>Any value below the lower bound or above the upper bound is considered an outlier.</a:t>
            </a:r>
          </a:p>
          <a:p>
            <a:pPr algn="l">
              <a:lnSpc>
                <a:spcPts val="2776"/>
              </a:lnSpc>
            </a:pPr>
          </a:p>
          <a:p>
            <a:pPr algn="l">
              <a:lnSpc>
                <a:spcPts val="2776"/>
              </a:lnSpc>
            </a:pPr>
            <a:r>
              <a:rPr lang="en-US" sz="3085" spc="61" b="true">
                <a:solidFill>
                  <a:srgbClr val="162144"/>
                </a:solidFill>
                <a:latin typeface="Crimson Roman Bold"/>
                <a:ea typeface="Crimson Roman Bold"/>
                <a:cs typeface="Crimson Roman Bold"/>
                <a:sym typeface="Crimson Roman Bold"/>
              </a:rPr>
              <a:t>Boxplots are plotted for visualizing outliers</a:t>
            </a:r>
          </a:p>
        </p:txBody>
      </p:sp>
      <p:sp>
        <p:nvSpPr>
          <p:cNvPr name="Freeform 3" id="3"/>
          <p:cNvSpPr/>
          <p:nvPr/>
        </p:nvSpPr>
        <p:spPr>
          <a:xfrm flipH="false" flipV="false" rot="0">
            <a:off x="11054900" y="4590355"/>
            <a:ext cx="7049017" cy="2513866"/>
          </a:xfrm>
          <a:custGeom>
            <a:avLst/>
            <a:gdLst/>
            <a:ahLst/>
            <a:cxnLst/>
            <a:rect r="r" b="b" t="t" l="l"/>
            <a:pathLst>
              <a:path h="2513866" w="7049017">
                <a:moveTo>
                  <a:pt x="0" y="0"/>
                </a:moveTo>
                <a:lnTo>
                  <a:pt x="7049017" y="0"/>
                </a:lnTo>
                <a:lnTo>
                  <a:pt x="7049017" y="2513867"/>
                </a:lnTo>
                <a:lnTo>
                  <a:pt x="0" y="2513867"/>
                </a:lnTo>
                <a:lnTo>
                  <a:pt x="0" y="0"/>
                </a:lnTo>
                <a:close/>
              </a:path>
            </a:pathLst>
          </a:custGeom>
          <a:blipFill>
            <a:blip r:embed="rId2"/>
            <a:stretch>
              <a:fillRect l="0" t="0" r="0" b="0"/>
            </a:stretch>
          </a:blipFill>
        </p:spPr>
      </p:sp>
      <p:grpSp>
        <p:nvGrpSpPr>
          <p:cNvPr name="Group 4" id="4"/>
          <p:cNvGrpSpPr/>
          <p:nvPr/>
        </p:nvGrpSpPr>
        <p:grpSpPr>
          <a:xfrm rot="0">
            <a:off x="416177" y="293021"/>
            <a:ext cx="13688120" cy="2297440"/>
            <a:chOff x="0" y="0"/>
            <a:chExt cx="18250827" cy="3063253"/>
          </a:xfrm>
        </p:grpSpPr>
        <p:sp>
          <p:nvSpPr>
            <p:cNvPr name="TextBox 5" id="5"/>
            <p:cNvSpPr txBox="true"/>
            <p:nvPr/>
          </p:nvSpPr>
          <p:spPr>
            <a:xfrm rot="0">
              <a:off x="198165" y="2178498"/>
              <a:ext cx="13951866" cy="884755"/>
            </a:xfrm>
            <a:prstGeom prst="rect">
              <a:avLst/>
            </a:prstGeom>
          </p:spPr>
          <p:txBody>
            <a:bodyPr anchor="t" rtlCol="false" tIns="0" lIns="0" bIns="0" rIns="0">
              <a:spAutoFit/>
            </a:bodyPr>
            <a:lstStyle/>
            <a:p>
              <a:pPr algn="l" marL="852018" indent="-426009" lvl="1">
                <a:lnSpc>
                  <a:spcPts val="4735"/>
                </a:lnSpc>
                <a:buFont typeface="Arial"/>
                <a:buChar char="•"/>
              </a:pPr>
              <a:r>
                <a:rPr lang="en-US" sz="3946" spc="591">
                  <a:solidFill>
                    <a:srgbClr val="F5F8F1"/>
                  </a:solidFill>
                  <a:latin typeface="Retropix"/>
                  <a:ea typeface="Retropix"/>
                  <a:cs typeface="Retropix"/>
                  <a:sym typeface="Retropix"/>
                </a:rPr>
                <a:t>OUTLIER DETECTION USING IQR</a:t>
              </a:r>
            </a:p>
          </p:txBody>
        </p:sp>
        <p:sp>
          <p:nvSpPr>
            <p:cNvPr name="TextBox 6" id="6"/>
            <p:cNvSpPr txBox="true"/>
            <p:nvPr/>
          </p:nvSpPr>
          <p:spPr>
            <a:xfrm rot="0">
              <a:off x="0" y="85725"/>
              <a:ext cx="18250827" cy="1789943"/>
            </a:xfrm>
            <a:prstGeom prst="rect">
              <a:avLst/>
            </a:prstGeom>
          </p:spPr>
          <p:txBody>
            <a:bodyPr anchor="t" rtlCol="false" tIns="0" lIns="0" bIns="0" rIns="0">
              <a:spAutoFit/>
            </a:bodyPr>
            <a:lstStyle/>
            <a:p>
              <a:pPr algn="l">
                <a:lnSpc>
                  <a:spcPts val="5051"/>
                </a:lnSpc>
              </a:pPr>
              <a:r>
                <a:rPr lang="en-US" sz="5051" b="true">
                  <a:solidFill>
                    <a:srgbClr val="393BE5"/>
                  </a:solidFill>
                  <a:latin typeface="Disket Mono Bold"/>
                  <a:ea typeface="Disket Mono Bold"/>
                  <a:cs typeface="Disket Mono Bold"/>
                  <a:sym typeface="Disket Mono Bold"/>
                </a:rPr>
                <a:t>EDA Analysis RePORt</a:t>
              </a:r>
            </a:p>
            <a:p>
              <a:pPr algn="l">
                <a:lnSpc>
                  <a:spcPts val="5051"/>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DAGi9hOIZi8</dc:identifier>
  <dcterms:modified xsi:type="dcterms:W3CDTF">2011-08-01T06:04:30Z</dcterms:modified>
  <cp:revision>1</cp:revision>
  <dc:title>Batch 1</dc:title>
</cp:coreProperties>
</file>